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709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20E875-03A1-4C60-86F7-D9FE4D58994E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AB7680F-BCB4-4739-876F-D7C9A1838C64}">
      <dgm:prSet phldrT="[Testo]"/>
      <dgm:spPr/>
      <dgm:t>
        <a:bodyPr/>
        <a:lstStyle/>
        <a:p>
          <a:r>
            <a:rPr lang="it-IT" dirty="0" smtClean="0"/>
            <a:t>Tipologie</a:t>
          </a:r>
          <a:endParaRPr lang="it-IT" dirty="0"/>
        </a:p>
      </dgm:t>
    </dgm:pt>
    <dgm:pt modelId="{DD860C9A-3E1C-41BC-9CF1-6467238A64F7}" type="parTrans" cxnId="{A37A0C61-CBCF-45E4-AD96-25D1168BC777}">
      <dgm:prSet/>
      <dgm:spPr/>
      <dgm:t>
        <a:bodyPr/>
        <a:lstStyle/>
        <a:p>
          <a:endParaRPr lang="it-IT"/>
        </a:p>
      </dgm:t>
    </dgm:pt>
    <dgm:pt modelId="{E0667F4D-539A-4213-829F-B91BE9AF41F6}" type="sibTrans" cxnId="{A37A0C61-CBCF-45E4-AD96-25D1168BC777}">
      <dgm:prSet/>
      <dgm:spPr/>
      <dgm:t>
        <a:bodyPr/>
        <a:lstStyle/>
        <a:p>
          <a:endParaRPr lang="it-IT"/>
        </a:p>
      </dgm:t>
    </dgm:pt>
    <dgm:pt modelId="{62A98E40-EF92-4F09-988A-66113A0EF8DE}">
      <dgm:prSet phldrT="[Tes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sz="2400" dirty="0" smtClean="0">
              <a:solidFill>
                <a:schemeClr val="bg1"/>
              </a:solidFill>
            </a:rPr>
            <a:t>Aree urbane</a:t>
          </a:r>
          <a:endParaRPr lang="it-IT" sz="2400" dirty="0">
            <a:solidFill>
              <a:schemeClr val="bg1"/>
            </a:solidFill>
          </a:endParaRPr>
        </a:p>
      </dgm:t>
    </dgm:pt>
    <dgm:pt modelId="{A1AB8F66-9BCC-4250-A4A7-D1205135E1D5}" type="parTrans" cxnId="{8F8D9C80-B633-400A-8FEF-30F7194FCBAA}">
      <dgm:prSet/>
      <dgm:spPr/>
      <dgm:t>
        <a:bodyPr/>
        <a:lstStyle/>
        <a:p>
          <a:endParaRPr lang="it-IT"/>
        </a:p>
      </dgm:t>
    </dgm:pt>
    <dgm:pt modelId="{43ADB0A5-AA9A-42DB-B37B-5FC4EFDB74EC}" type="sibTrans" cxnId="{8F8D9C80-B633-400A-8FEF-30F7194FCBAA}">
      <dgm:prSet/>
      <dgm:spPr/>
      <dgm:t>
        <a:bodyPr/>
        <a:lstStyle/>
        <a:p>
          <a:endParaRPr lang="it-IT"/>
        </a:p>
      </dgm:t>
    </dgm:pt>
    <dgm:pt modelId="{419B0088-5E7F-409F-AFA7-60421DBA7CAF}">
      <dgm:prSet phldrT="[Tes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sz="2400" dirty="0" smtClean="0">
              <a:solidFill>
                <a:schemeClr val="bg1"/>
              </a:solidFill>
            </a:rPr>
            <a:t>Restauro </a:t>
          </a:r>
          <a:endParaRPr lang="it-IT" sz="2400" dirty="0">
            <a:solidFill>
              <a:schemeClr val="bg1"/>
            </a:solidFill>
          </a:endParaRPr>
        </a:p>
      </dgm:t>
    </dgm:pt>
    <dgm:pt modelId="{39D9D2D8-09AD-4EFA-8948-B25D936D493B}" type="parTrans" cxnId="{B9043856-649E-4AFB-A16A-F7B04413F351}">
      <dgm:prSet/>
      <dgm:spPr/>
      <dgm:t>
        <a:bodyPr/>
        <a:lstStyle/>
        <a:p>
          <a:endParaRPr lang="it-IT"/>
        </a:p>
      </dgm:t>
    </dgm:pt>
    <dgm:pt modelId="{4F9D6DC7-02C4-49C4-A6B3-FED7C0755083}" type="sibTrans" cxnId="{B9043856-649E-4AFB-A16A-F7B04413F351}">
      <dgm:prSet/>
      <dgm:spPr/>
      <dgm:t>
        <a:bodyPr/>
        <a:lstStyle/>
        <a:p>
          <a:endParaRPr lang="it-IT"/>
        </a:p>
      </dgm:t>
    </dgm:pt>
    <dgm:pt modelId="{8FF834B8-04C5-4B89-9745-085CB01DE975}">
      <dgm:prSet phldrT="[Tes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sz="2400" dirty="0" smtClean="0">
              <a:solidFill>
                <a:schemeClr val="bg1"/>
              </a:solidFill>
            </a:rPr>
            <a:t>Copertura </a:t>
          </a:r>
          <a:endParaRPr lang="it-IT" sz="2400" dirty="0">
            <a:solidFill>
              <a:schemeClr val="bg1"/>
            </a:solidFill>
          </a:endParaRPr>
        </a:p>
      </dgm:t>
    </dgm:pt>
    <dgm:pt modelId="{5AD03D22-4238-4ADB-9EAF-C21C6FE1AF91}" type="parTrans" cxnId="{399D0A83-A0B6-4788-AE40-C2315BDEFE95}">
      <dgm:prSet/>
      <dgm:spPr/>
      <dgm:t>
        <a:bodyPr/>
        <a:lstStyle/>
        <a:p>
          <a:endParaRPr lang="it-IT"/>
        </a:p>
      </dgm:t>
    </dgm:pt>
    <dgm:pt modelId="{70D893DD-D677-4F31-B494-5D2F48420A0B}" type="sibTrans" cxnId="{399D0A83-A0B6-4788-AE40-C2315BDEFE95}">
      <dgm:prSet/>
      <dgm:spPr/>
      <dgm:t>
        <a:bodyPr/>
        <a:lstStyle/>
        <a:p>
          <a:endParaRPr lang="it-IT"/>
        </a:p>
      </dgm:t>
    </dgm:pt>
    <dgm:pt modelId="{D7048102-1F36-41C3-AC69-25B9B8AAD96C}">
      <dgm:prSet phldrT="[Tes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sz="2400" dirty="0" smtClean="0">
              <a:solidFill>
                <a:schemeClr val="bg1"/>
              </a:solidFill>
            </a:rPr>
            <a:t>Stradali</a:t>
          </a:r>
          <a:endParaRPr lang="it-IT" sz="2400" dirty="0">
            <a:solidFill>
              <a:schemeClr val="bg1"/>
            </a:solidFill>
          </a:endParaRPr>
        </a:p>
      </dgm:t>
    </dgm:pt>
    <dgm:pt modelId="{E0DADFD8-8820-4F86-B992-0B9BF93E7548}" type="parTrans" cxnId="{A90415E5-4C5A-4137-8E20-C889CC075929}">
      <dgm:prSet/>
      <dgm:spPr/>
      <dgm:t>
        <a:bodyPr/>
        <a:lstStyle/>
        <a:p>
          <a:endParaRPr lang="it-IT"/>
        </a:p>
      </dgm:t>
    </dgm:pt>
    <dgm:pt modelId="{A4B95042-532B-4DC5-8FEF-8A64BAA27544}" type="sibTrans" cxnId="{A90415E5-4C5A-4137-8E20-C889CC075929}">
      <dgm:prSet/>
      <dgm:spPr/>
      <dgm:t>
        <a:bodyPr/>
        <a:lstStyle/>
        <a:p>
          <a:endParaRPr lang="it-IT"/>
        </a:p>
      </dgm:t>
    </dgm:pt>
    <dgm:pt modelId="{4DDD95ED-0060-4676-997A-CDF9B1F5BB41}">
      <dgm:prSet phldrT="[Tes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sz="2400" dirty="0" smtClean="0">
              <a:solidFill>
                <a:schemeClr val="bg1"/>
              </a:solidFill>
            </a:rPr>
            <a:t>Isolati </a:t>
          </a:r>
          <a:endParaRPr lang="it-IT" sz="2400" dirty="0">
            <a:solidFill>
              <a:schemeClr val="bg1"/>
            </a:solidFill>
          </a:endParaRPr>
        </a:p>
      </dgm:t>
    </dgm:pt>
    <dgm:pt modelId="{D383BFCA-4681-4504-B448-8B3CC0D1E5FE}" type="parTrans" cxnId="{AE49DEA3-2EF3-489A-A36A-35F0C92347A2}">
      <dgm:prSet/>
      <dgm:spPr/>
      <dgm:t>
        <a:bodyPr/>
        <a:lstStyle/>
        <a:p>
          <a:endParaRPr lang="it-IT"/>
        </a:p>
      </dgm:t>
    </dgm:pt>
    <dgm:pt modelId="{02C4D8AF-FB12-4BDD-90A0-B73EACF61038}" type="sibTrans" cxnId="{AE49DEA3-2EF3-489A-A36A-35F0C92347A2}">
      <dgm:prSet/>
      <dgm:spPr/>
      <dgm:t>
        <a:bodyPr/>
        <a:lstStyle/>
        <a:p>
          <a:endParaRPr lang="it-IT"/>
        </a:p>
      </dgm:t>
    </dgm:pt>
    <dgm:pt modelId="{BF28D533-FFC8-49ED-9D27-84128CA90DF9}" type="pres">
      <dgm:prSet presAssocID="{F120E875-03A1-4C60-86F7-D9FE4D58994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4105D21-CEE2-423C-A8DA-4524579F848C}" type="pres">
      <dgm:prSet presAssocID="{F120E875-03A1-4C60-86F7-D9FE4D58994E}" presName="cycle" presStyleCnt="0"/>
      <dgm:spPr/>
    </dgm:pt>
    <dgm:pt modelId="{767F235E-7382-4E99-917D-EDC1A9E7895C}" type="pres">
      <dgm:prSet presAssocID="{F120E875-03A1-4C60-86F7-D9FE4D58994E}" presName="centerShape" presStyleCnt="0"/>
      <dgm:spPr/>
    </dgm:pt>
    <dgm:pt modelId="{6D9EA573-B9B0-4DBA-BF26-5C385220A4D1}" type="pres">
      <dgm:prSet presAssocID="{F120E875-03A1-4C60-86F7-D9FE4D58994E}" presName="connSite" presStyleLbl="node1" presStyleIdx="0" presStyleCnt="2"/>
      <dgm:spPr/>
    </dgm:pt>
    <dgm:pt modelId="{74875334-560D-47CD-8FED-ADD42DFC1B5D}" type="pres">
      <dgm:prSet presAssocID="{F120E875-03A1-4C60-86F7-D9FE4D58994E}" presName="visible" presStyleLbl="node1" presStyleIdx="0" presStyleCnt="2" custScaleX="118100" custScaleY="103085"/>
      <dgm:spPr>
        <a:prstGeom prst="flowChartProcess">
          <a:avLst/>
        </a:prstGeom>
        <a:blipFill rotWithShape="0"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a:blipFill>
      </dgm:spPr>
    </dgm:pt>
    <dgm:pt modelId="{05A05631-167C-41C3-807E-2EEDE07B8DE9}" type="pres">
      <dgm:prSet presAssocID="{DD860C9A-3E1C-41BC-9CF1-6467238A64F7}" presName="Name25" presStyleLbl="parChTrans1D1" presStyleIdx="0" presStyleCnt="1"/>
      <dgm:spPr/>
      <dgm:t>
        <a:bodyPr/>
        <a:lstStyle/>
        <a:p>
          <a:endParaRPr lang="it-IT"/>
        </a:p>
      </dgm:t>
    </dgm:pt>
    <dgm:pt modelId="{CBD01B0E-9934-4B47-9488-BD018220F0CB}" type="pres">
      <dgm:prSet presAssocID="{3AB7680F-BCB4-4739-876F-D7C9A1838C64}" presName="node" presStyleCnt="0"/>
      <dgm:spPr/>
    </dgm:pt>
    <dgm:pt modelId="{55F69871-B944-49B0-936A-D95B7C95A98D}" type="pres">
      <dgm:prSet presAssocID="{3AB7680F-BCB4-4739-876F-D7C9A1838C64}" presName="parentNode" presStyleLbl="node1" presStyleIdx="1" presStyleCnt="2" custScaleX="94147" custScaleY="100000" custLinFactNeighborX="1253" custLinFactNeighborY="484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9B1AF19-B721-4A38-9410-EC9C69CA7F1B}" type="pres">
      <dgm:prSet presAssocID="{3AB7680F-BCB4-4739-876F-D7C9A1838C64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B568F12-3DF1-4017-81AA-4C0247CE34B9}" type="presOf" srcId="{3AB7680F-BCB4-4739-876F-D7C9A1838C64}" destId="{55F69871-B944-49B0-936A-D95B7C95A98D}" srcOrd="0" destOrd="0" presId="urn:microsoft.com/office/officeart/2005/8/layout/radial2"/>
    <dgm:cxn modelId="{8F8D9C80-B633-400A-8FEF-30F7194FCBAA}" srcId="{3AB7680F-BCB4-4739-876F-D7C9A1838C64}" destId="{62A98E40-EF92-4F09-988A-66113A0EF8DE}" srcOrd="0" destOrd="0" parTransId="{A1AB8F66-9BCC-4250-A4A7-D1205135E1D5}" sibTransId="{43ADB0A5-AA9A-42DB-B37B-5FC4EFDB74EC}"/>
    <dgm:cxn modelId="{1725DD11-C812-4520-888B-1077D4CAEE18}" type="presOf" srcId="{D7048102-1F36-41C3-AC69-25B9B8AAD96C}" destId="{E9B1AF19-B721-4A38-9410-EC9C69CA7F1B}" srcOrd="0" destOrd="3" presId="urn:microsoft.com/office/officeart/2005/8/layout/radial2"/>
    <dgm:cxn modelId="{A90415E5-4C5A-4137-8E20-C889CC075929}" srcId="{3AB7680F-BCB4-4739-876F-D7C9A1838C64}" destId="{D7048102-1F36-41C3-AC69-25B9B8AAD96C}" srcOrd="3" destOrd="0" parTransId="{E0DADFD8-8820-4F86-B992-0B9BF93E7548}" sibTransId="{A4B95042-532B-4DC5-8FEF-8A64BAA27544}"/>
    <dgm:cxn modelId="{B9043856-649E-4AFB-A16A-F7B04413F351}" srcId="{3AB7680F-BCB4-4739-876F-D7C9A1838C64}" destId="{419B0088-5E7F-409F-AFA7-60421DBA7CAF}" srcOrd="1" destOrd="0" parTransId="{39D9D2D8-09AD-4EFA-8948-B25D936D493B}" sibTransId="{4F9D6DC7-02C4-49C4-A6B3-FED7C0755083}"/>
    <dgm:cxn modelId="{591C950E-9D3F-456C-8E80-842D27387F76}" type="presOf" srcId="{8FF834B8-04C5-4B89-9745-085CB01DE975}" destId="{E9B1AF19-B721-4A38-9410-EC9C69CA7F1B}" srcOrd="0" destOrd="2" presId="urn:microsoft.com/office/officeart/2005/8/layout/radial2"/>
    <dgm:cxn modelId="{AA3AF45B-96B7-4B3A-9622-BE3DCAD5B3B1}" type="presOf" srcId="{419B0088-5E7F-409F-AFA7-60421DBA7CAF}" destId="{E9B1AF19-B721-4A38-9410-EC9C69CA7F1B}" srcOrd="0" destOrd="1" presId="urn:microsoft.com/office/officeart/2005/8/layout/radial2"/>
    <dgm:cxn modelId="{399D0A83-A0B6-4788-AE40-C2315BDEFE95}" srcId="{3AB7680F-BCB4-4739-876F-D7C9A1838C64}" destId="{8FF834B8-04C5-4B89-9745-085CB01DE975}" srcOrd="2" destOrd="0" parTransId="{5AD03D22-4238-4ADB-9EAF-C21C6FE1AF91}" sibTransId="{70D893DD-D677-4F31-B494-5D2F48420A0B}"/>
    <dgm:cxn modelId="{25F948CD-2ED9-4731-A4E3-49E252A2CF67}" type="presOf" srcId="{4DDD95ED-0060-4676-997A-CDF9B1F5BB41}" destId="{E9B1AF19-B721-4A38-9410-EC9C69CA7F1B}" srcOrd="0" destOrd="4" presId="urn:microsoft.com/office/officeart/2005/8/layout/radial2"/>
    <dgm:cxn modelId="{A37A0C61-CBCF-45E4-AD96-25D1168BC777}" srcId="{F120E875-03A1-4C60-86F7-D9FE4D58994E}" destId="{3AB7680F-BCB4-4739-876F-D7C9A1838C64}" srcOrd="0" destOrd="0" parTransId="{DD860C9A-3E1C-41BC-9CF1-6467238A64F7}" sibTransId="{E0667F4D-539A-4213-829F-B91BE9AF41F6}"/>
    <dgm:cxn modelId="{A85CF2A1-CDD5-4642-97DF-7CB3DD6C209D}" type="presOf" srcId="{F120E875-03A1-4C60-86F7-D9FE4D58994E}" destId="{BF28D533-FFC8-49ED-9D27-84128CA90DF9}" srcOrd="0" destOrd="0" presId="urn:microsoft.com/office/officeart/2005/8/layout/radial2"/>
    <dgm:cxn modelId="{AE49DEA3-2EF3-489A-A36A-35F0C92347A2}" srcId="{3AB7680F-BCB4-4739-876F-D7C9A1838C64}" destId="{4DDD95ED-0060-4676-997A-CDF9B1F5BB41}" srcOrd="4" destOrd="0" parTransId="{D383BFCA-4681-4504-B448-8B3CC0D1E5FE}" sibTransId="{02C4D8AF-FB12-4BDD-90A0-B73EACF61038}"/>
    <dgm:cxn modelId="{6A731629-3644-4615-A8EE-54A0F05E713C}" type="presOf" srcId="{DD860C9A-3E1C-41BC-9CF1-6467238A64F7}" destId="{05A05631-167C-41C3-807E-2EEDE07B8DE9}" srcOrd="0" destOrd="0" presId="urn:microsoft.com/office/officeart/2005/8/layout/radial2"/>
    <dgm:cxn modelId="{74E84531-30FE-4086-B844-1E1F62F2F8B1}" type="presOf" srcId="{62A98E40-EF92-4F09-988A-66113A0EF8DE}" destId="{E9B1AF19-B721-4A38-9410-EC9C69CA7F1B}" srcOrd="0" destOrd="0" presId="urn:microsoft.com/office/officeart/2005/8/layout/radial2"/>
    <dgm:cxn modelId="{04D273C1-E9D3-4AC8-8CAC-2AA97515069B}" type="presParOf" srcId="{BF28D533-FFC8-49ED-9D27-84128CA90DF9}" destId="{44105D21-CEE2-423C-A8DA-4524579F848C}" srcOrd="0" destOrd="0" presId="urn:microsoft.com/office/officeart/2005/8/layout/radial2"/>
    <dgm:cxn modelId="{523756E4-DCAC-45BC-8F7B-0D5150BB9533}" type="presParOf" srcId="{44105D21-CEE2-423C-A8DA-4524579F848C}" destId="{767F235E-7382-4E99-917D-EDC1A9E7895C}" srcOrd="0" destOrd="0" presId="urn:microsoft.com/office/officeart/2005/8/layout/radial2"/>
    <dgm:cxn modelId="{209A13A0-2A58-46E8-BA84-9777943347B4}" type="presParOf" srcId="{767F235E-7382-4E99-917D-EDC1A9E7895C}" destId="{6D9EA573-B9B0-4DBA-BF26-5C385220A4D1}" srcOrd="0" destOrd="0" presId="urn:microsoft.com/office/officeart/2005/8/layout/radial2"/>
    <dgm:cxn modelId="{F377A7A8-9550-4900-9D0F-0DFB9819D31F}" type="presParOf" srcId="{767F235E-7382-4E99-917D-EDC1A9E7895C}" destId="{74875334-560D-47CD-8FED-ADD42DFC1B5D}" srcOrd="1" destOrd="0" presId="urn:microsoft.com/office/officeart/2005/8/layout/radial2"/>
    <dgm:cxn modelId="{110711D3-355F-42F1-BC94-AD0AFCED3498}" type="presParOf" srcId="{44105D21-CEE2-423C-A8DA-4524579F848C}" destId="{05A05631-167C-41C3-807E-2EEDE07B8DE9}" srcOrd="1" destOrd="0" presId="urn:microsoft.com/office/officeart/2005/8/layout/radial2"/>
    <dgm:cxn modelId="{6DA309A6-1B54-49C3-ABF6-9357BB362D2B}" type="presParOf" srcId="{44105D21-CEE2-423C-A8DA-4524579F848C}" destId="{CBD01B0E-9934-4B47-9488-BD018220F0CB}" srcOrd="2" destOrd="0" presId="urn:microsoft.com/office/officeart/2005/8/layout/radial2"/>
    <dgm:cxn modelId="{AD20B0FE-0EA5-4421-A800-5E5050539D25}" type="presParOf" srcId="{CBD01B0E-9934-4B47-9488-BD018220F0CB}" destId="{55F69871-B944-49B0-936A-D95B7C95A98D}" srcOrd="0" destOrd="0" presId="urn:microsoft.com/office/officeart/2005/8/layout/radial2"/>
    <dgm:cxn modelId="{F70F7FE0-6BF0-43E3-BA29-56F46F92DA44}" type="presParOf" srcId="{CBD01B0E-9934-4B47-9488-BD018220F0CB}" destId="{E9B1AF19-B721-4A38-9410-EC9C69CA7F1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05631-167C-41C3-807E-2EEDE07B8DE9}">
      <dsp:nvSpPr>
        <dsp:cNvPr id="0" name=""/>
        <dsp:cNvSpPr/>
      </dsp:nvSpPr>
      <dsp:spPr>
        <a:xfrm rot="111422">
          <a:off x="2914189" y="1931563"/>
          <a:ext cx="850455" cy="68027"/>
        </a:xfrm>
        <a:custGeom>
          <a:avLst/>
          <a:gdLst/>
          <a:ahLst/>
          <a:cxnLst/>
          <a:rect l="0" t="0" r="0" b="0"/>
          <a:pathLst>
            <a:path>
              <a:moveTo>
                <a:pt x="0" y="34013"/>
              </a:moveTo>
              <a:lnTo>
                <a:pt x="850455" y="34013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75334-560D-47CD-8FED-ADD42DFC1B5D}">
      <dsp:nvSpPr>
        <dsp:cNvPr id="0" name=""/>
        <dsp:cNvSpPr/>
      </dsp:nvSpPr>
      <dsp:spPr>
        <a:xfrm>
          <a:off x="-108357" y="258747"/>
          <a:ext cx="3795738" cy="3313156"/>
        </a:xfrm>
        <a:prstGeom prst="flowChartProcess">
          <a:avLst/>
        </a:prstGeom>
        <a:blipFill rotWithShape="0"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F69871-B944-49B0-936A-D95B7C95A98D}">
      <dsp:nvSpPr>
        <dsp:cNvPr id="0" name=""/>
        <dsp:cNvSpPr/>
      </dsp:nvSpPr>
      <dsp:spPr>
        <a:xfrm>
          <a:off x="3763999" y="1044574"/>
          <a:ext cx="1815533" cy="19284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Tipologie</a:t>
          </a:r>
          <a:endParaRPr lang="it-IT" sz="2300" kern="1200" dirty="0"/>
        </a:p>
      </dsp:txBody>
      <dsp:txXfrm>
        <a:off x="4029878" y="1326982"/>
        <a:ext cx="1283775" cy="1363586"/>
      </dsp:txXfrm>
    </dsp:sp>
    <dsp:sp modelId="{E9B1AF19-B721-4A38-9410-EC9C69CA7F1B}">
      <dsp:nvSpPr>
        <dsp:cNvPr id="0" name=""/>
        <dsp:cNvSpPr/>
      </dsp:nvSpPr>
      <dsp:spPr>
        <a:xfrm>
          <a:off x="5913458" y="1044574"/>
          <a:ext cx="2723299" cy="1928402"/>
        </a:xfrm>
        <a:prstGeom prst="rect">
          <a:avLst/>
        </a:prstGeom>
        <a:solidFill>
          <a:schemeClr val="accent1"/>
        </a:solidFill>
        <a:ln w="20000" cap="flat" cmpd="sng" algn="ctr">
          <a:solidFill>
            <a:schemeClr val="lt1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>
              <a:solidFill>
                <a:schemeClr val="bg1"/>
              </a:solidFill>
            </a:rPr>
            <a:t>Aree urbane</a:t>
          </a:r>
          <a:endParaRPr lang="it-IT" sz="2400" kern="1200" dirty="0">
            <a:solidFill>
              <a:schemeClr val="bg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>
              <a:solidFill>
                <a:schemeClr val="bg1"/>
              </a:solidFill>
            </a:rPr>
            <a:t>Restauro </a:t>
          </a:r>
          <a:endParaRPr lang="it-IT" sz="2400" kern="1200" dirty="0">
            <a:solidFill>
              <a:schemeClr val="bg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>
              <a:solidFill>
                <a:schemeClr val="bg1"/>
              </a:solidFill>
            </a:rPr>
            <a:t>Copertura </a:t>
          </a:r>
          <a:endParaRPr lang="it-IT" sz="2400" kern="1200" dirty="0">
            <a:solidFill>
              <a:schemeClr val="bg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>
              <a:solidFill>
                <a:schemeClr val="bg1"/>
              </a:solidFill>
            </a:rPr>
            <a:t>Stradali</a:t>
          </a:r>
          <a:endParaRPr lang="it-IT" sz="2400" kern="1200" dirty="0">
            <a:solidFill>
              <a:schemeClr val="bg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>
              <a:solidFill>
                <a:schemeClr val="bg1"/>
              </a:solidFill>
            </a:rPr>
            <a:t>Isolati </a:t>
          </a:r>
          <a:endParaRPr lang="it-IT" sz="2400" kern="1200" dirty="0">
            <a:solidFill>
              <a:schemeClr val="bg1"/>
            </a:solidFill>
          </a:endParaRPr>
        </a:p>
      </dsp:txBody>
      <dsp:txXfrm>
        <a:off x="5913458" y="1044574"/>
        <a:ext cx="2723299" cy="1928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4875-1245-4A8C-BD80-28CB1FFB4BCA}" type="datetimeFigureOut">
              <a:rPr lang="it-IT" smtClean="0"/>
              <a:pPr/>
              <a:t>10/05/2015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FF63FF3-A0BD-4C1A-A3C9-1A7B6D5D914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4875-1245-4A8C-BD80-28CB1FFB4BCA}" type="datetimeFigureOut">
              <a:rPr lang="it-IT" smtClean="0"/>
              <a:pPr/>
              <a:t>10/05/2015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3FF3-A0BD-4C1A-A3C9-1A7B6D5D91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FF63FF3-A0BD-4C1A-A3C9-1A7B6D5D914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4875-1245-4A8C-BD80-28CB1FFB4BCA}" type="datetimeFigureOut">
              <a:rPr lang="it-IT" smtClean="0"/>
              <a:pPr/>
              <a:t>10/05/2015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4875-1245-4A8C-BD80-28CB1FFB4BCA}" type="datetimeFigureOut">
              <a:rPr lang="it-IT" smtClean="0"/>
              <a:pPr/>
              <a:t>10/05/2015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FF63FF3-A0BD-4C1A-A3C9-1A7B6D5D914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4875-1245-4A8C-BD80-28CB1FFB4BCA}" type="datetimeFigureOut">
              <a:rPr lang="it-IT" smtClean="0"/>
              <a:pPr/>
              <a:t>10/05/2015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FF63FF3-A0BD-4C1A-A3C9-1A7B6D5D914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83C4875-1245-4A8C-BD80-28CB1FFB4BCA}" type="datetimeFigureOut">
              <a:rPr lang="it-IT" smtClean="0"/>
              <a:pPr/>
              <a:t>10/05/2015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3FF3-A0BD-4C1A-A3C9-1A7B6D5D914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4875-1245-4A8C-BD80-28CB1FFB4BCA}" type="datetimeFigureOut">
              <a:rPr lang="it-IT" smtClean="0"/>
              <a:pPr/>
              <a:t>10/05/2015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FF63FF3-A0BD-4C1A-A3C9-1A7B6D5D914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4875-1245-4A8C-BD80-28CB1FFB4BCA}" type="datetimeFigureOut">
              <a:rPr lang="it-IT" smtClean="0"/>
              <a:pPr/>
              <a:t>10/05/2015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FF63FF3-A0BD-4C1A-A3C9-1A7B6D5D91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4875-1245-4A8C-BD80-28CB1FFB4BCA}" type="datetimeFigureOut">
              <a:rPr lang="it-IT" smtClean="0"/>
              <a:pPr/>
              <a:t>10/05/2015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F63FF3-A0BD-4C1A-A3C9-1A7B6D5D91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FF63FF3-A0BD-4C1A-A3C9-1A7B6D5D914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4875-1245-4A8C-BD80-28CB1FFB4BCA}" type="datetimeFigureOut">
              <a:rPr lang="it-IT" smtClean="0"/>
              <a:pPr/>
              <a:t>10/05/2015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FF63FF3-A0BD-4C1A-A3C9-1A7B6D5D914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83C4875-1245-4A8C-BD80-28CB1FFB4BCA}" type="datetimeFigureOut">
              <a:rPr lang="it-IT" smtClean="0"/>
              <a:pPr/>
              <a:t>10/05/2015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83C4875-1245-4A8C-BD80-28CB1FFB4BCA}" type="datetimeFigureOut">
              <a:rPr lang="it-IT" smtClean="0"/>
              <a:pPr/>
              <a:t>10/05/2015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FF63FF3-A0BD-4C1A-A3C9-1A7B6D5D914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140624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TIPOLOGIE di CANTIERE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" name="Immagine 3" descr="images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0863803">
            <a:off x="579325" y="2084179"/>
            <a:ext cx="3747177" cy="2493576"/>
          </a:xfrm>
          <a:prstGeom prst="rect">
            <a:avLst/>
          </a:prstGeom>
        </p:spPr>
      </p:pic>
      <p:pic>
        <p:nvPicPr>
          <p:cNvPr id="5" name="Immagine 4" descr="cantiere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192667">
            <a:off x="4344508" y="2269383"/>
            <a:ext cx="4166666" cy="2753623"/>
          </a:xfrm>
          <a:prstGeom prst="rect">
            <a:avLst/>
          </a:prstGeom>
        </p:spPr>
      </p:pic>
      <p:pic>
        <p:nvPicPr>
          <p:cNvPr id="6" name="Immagine 5" descr="images (1).jp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9142">
            <a:off x="2414517" y="4088138"/>
            <a:ext cx="3623004" cy="241094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500794" y="628652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</a:rPr>
              <a:t>Di: Autiero Vincenzo</a:t>
            </a:r>
            <a:endParaRPr lang="it-IT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LAVORI di COPERTURA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5" name="Immagine 4" descr="Lavori_in_quota_in_sicurezz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3500438"/>
            <a:ext cx="4071948" cy="2940851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4" name="CasellaDiTesto 3"/>
          <p:cNvSpPr txBox="1"/>
          <p:nvPr/>
        </p:nvSpPr>
        <p:spPr>
          <a:xfrm>
            <a:off x="500034" y="1857364"/>
            <a:ext cx="5572164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E’ tra i lavori più pericolosi in edilizia.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I cantieri che prevedono interventi sui coperti sono sempre più difficili da gestire .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In questi casi serve un buon progetto esecutivo che deve indicare tutti gli interventi  necessari per eseguire il lavoro nel rispetto della sicurezza e delle maestranze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LAVORI di COPERTURA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5" name="Immagine 4" descr="lavori-in-quo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3643314"/>
            <a:ext cx="4010503" cy="300037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Immagine 5" descr="images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428736"/>
            <a:ext cx="4194764" cy="280989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4" name="CasellaDiTesto 3"/>
          <p:cNvSpPr txBox="1"/>
          <p:nvPr/>
        </p:nvSpPr>
        <p:spPr>
          <a:xfrm>
            <a:off x="2571736" y="2571744"/>
            <a:ext cx="3786214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I lavori di copertura possono comprendere: demolizione, rifacimento o la manutenzione dell’esistente come: manto,elementi di completamento ( finestre,lucernai,camini) o sistemi impiantistici (antenne)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CANTIERI STRADALI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85786" y="2143116"/>
            <a:ext cx="4143404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Sono cantieri riguardanti appunto le strade poiché l’adeguamento alla viabilità è una necessità continua.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>
                <a:solidFill>
                  <a:schemeClr val="bg1"/>
                </a:solidFill>
              </a:rPr>
              <a:t>O</a:t>
            </a:r>
            <a:r>
              <a:rPr lang="it-IT" dirty="0" smtClean="0">
                <a:solidFill>
                  <a:schemeClr val="bg1"/>
                </a:solidFill>
              </a:rPr>
              <a:t>perano in condizioni ambientali più difficili e con molti pericoli al contorno (traffico, inquinamento,rumore)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929190" y="3929066"/>
            <a:ext cx="364333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E’ opportuna una distinzione tra: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-interventi di riparazione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-realizzazione di nuovi assi stradali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6" name="Immagine 5" descr="images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1714488"/>
            <a:ext cx="3083958" cy="204312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Immagine 6" descr="images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4071942"/>
            <a:ext cx="3352805" cy="2202926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CANTIERI </a:t>
            </a:r>
            <a:r>
              <a:rPr lang="it-IT" dirty="0" smtClean="0">
                <a:solidFill>
                  <a:schemeClr val="bg1"/>
                </a:solidFill>
              </a:rPr>
              <a:t>STRADALI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6" name="Immagine 5" descr="stor_14183839_071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4143380"/>
            <a:ext cx="3229239" cy="216218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Immagine 6" descr="cantieri-stradal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571612"/>
            <a:ext cx="3124205" cy="252628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4286248" y="4071942"/>
            <a:ext cx="392909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-</a:t>
            </a:r>
            <a:r>
              <a:rPr lang="it-IT" b="1" dirty="0" smtClean="0">
                <a:solidFill>
                  <a:schemeClr val="bg1"/>
                </a:solidFill>
              </a:rPr>
              <a:t>Nuovi assi stradali</a:t>
            </a:r>
            <a:r>
              <a:rPr lang="it-IT" dirty="0" smtClean="0">
                <a:solidFill>
                  <a:schemeClr val="bg1"/>
                </a:solidFill>
              </a:rPr>
              <a:t>:non esistono interferenze significative con la viabilità esistente, per tanto le attenzioni sono rivolte soprattutto alla sicurezza dei lavoratori.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57224" y="1500174"/>
            <a:ext cx="3429024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-Interventi sui percorsi esistenti: </a:t>
            </a:r>
            <a:r>
              <a:rPr lang="it-IT" dirty="0" smtClean="0">
                <a:solidFill>
                  <a:schemeClr val="bg1"/>
                </a:solidFill>
              </a:rPr>
              <a:t>sono tra i cantieri più difficili e pericolosi per la difficoltà di programmazione e di conduzione infatti sono opere che in genere non prevedono la completa sospensione del traffico, bensì la sua limitazione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TIPOLOGIE di CANTIERE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422700" y="1928802"/>
            <a:ext cx="6397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Fine </a:t>
            </a:r>
            <a:r>
              <a:rPr lang="it-IT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Progetto</a:t>
            </a:r>
            <a:endParaRPr lang="it-IT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715140" y="6215082"/>
            <a:ext cx="214314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 Vincenzo Autiero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8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123" name="Picture 3" descr="C:\Documents and Settings\Administrator\Impostazioni locali\Temporary Internet Files\Content.IE5\IFE3OID6\MP900439299[2]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428860" y="3000372"/>
            <a:ext cx="4414846" cy="29558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Impostazioni locali\Temporary Internet Files\Content.IE5\JA3MNPWG\MC900241451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714620"/>
            <a:ext cx="1605686" cy="1826057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Cos’è un Cantiere?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6" name="Immagine 5" descr="df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0721694">
            <a:off x="3014557" y="1954101"/>
            <a:ext cx="5186136" cy="36052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642910" y="4429132"/>
            <a:ext cx="742955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Mentre per cantiere edile: “</a:t>
            </a:r>
            <a:r>
              <a:rPr lang="it-IT" i="1" dirty="0" smtClean="0"/>
              <a:t>quello allestito nel luogo stesso in cui si preparano e lavorano i materiali per le varie costruzioni”</a:t>
            </a:r>
            <a:endParaRPr lang="it-IT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85720" y="1714489"/>
            <a:ext cx="850112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Il Termine cantiere viene definito come “</a:t>
            </a:r>
            <a:r>
              <a:rPr lang="it-IT" i="1" u="sng" dirty="0" smtClean="0"/>
              <a:t>un area organizzata e recintata, dotata di attrezzature per la realizzazione di costruzioni civili” </a:t>
            </a:r>
            <a:r>
              <a:rPr lang="it-IT" dirty="0" smtClean="0"/>
              <a:t>(edifici,dighe,ponti,strade).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smtClean="0">
                <a:solidFill>
                  <a:schemeClr val="bg1"/>
                </a:solidFill>
              </a:rPr>
              <a:t>TIPOLOGIE di CANTIERE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7" name="Connettore 2 6"/>
          <p:cNvCxnSpPr/>
          <p:nvPr/>
        </p:nvCxnSpPr>
        <p:spPr>
          <a:xfrm>
            <a:off x="5929322" y="350043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Documents and Settings\Administrator\Impostazioni locali\Temporary Internet Files\Content.IE5\W41DFKD8\MC900391196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1714488"/>
            <a:ext cx="363931" cy="915314"/>
          </a:xfrm>
          <a:prstGeom prst="rect">
            <a:avLst/>
          </a:prstGeom>
          <a:noFill/>
        </p:spPr>
      </p:pic>
      <p:graphicFrame>
        <p:nvGraphicFramePr>
          <p:cNvPr id="4" name="Segnaposto contenuto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3830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CANTIERI IN AREE URBANIZZATE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0" name="Segnaposto contenuto 9" descr="GRU-SAEZ-45TL-E-GRU-SAEZ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572132" y="1571612"/>
            <a:ext cx="3303468" cy="4572000"/>
          </a:xfrm>
        </p:spPr>
      </p:pic>
      <p:sp>
        <p:nvSpPr>
          <p:cNvPr id="11" name="CasellaDiTesto 10"/>
          <p:cNvSpPr txBox="1"/>
          <p:nvPr/>
        </p:nvSpPr>
        <p:spPr>
          <a:xfrm>
            <a:off x="428596" y="1928802"/>
            <a:ext cx="492922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I cantieri in aree urbanizzate sono più complessi da organizzare e condurre soprattutto per le cautele necessarie a tutelare le costruzioni vicino e le persone</a:t>
            </a:r>
            <a:endParaRPr lang="it-IT" dirty="0"/>
          </a:p>
        </p:txBody>
      </p:sp>
      <p:pic>
        <p:nvPicPr>
          <p:cNvPr id="1030" name="Picture 6" descr="C:\Documents and Settings\Administrator\Impostazioni locali\Temporary Internet Files\Content.IE5\EW7RJAKR\MC90033087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214686"/>
            <a:ext cx="2357454" cy="31099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CANTIERE IN AREE URBANIZZATE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57158" y="1571612"/>
            <a:ext cx="4500594" cy="36933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Tra i maggiori disagi sono compresi:</a:t>
            </a:r>
          </a:p>
          <a:p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Necessità di effettuare un’ occupazione di suolo pubblico</a:t>
            </a:r>
          </a:p>
          <a:p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Obbligo di mezzi compatibili con gli spazi</a:t>
            </a:r>
          </a:p>
          <a:p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Rispetto per i limiti urbani di rumore</a:t>
            </a:r>
          </a:p>
          <a:p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Rispetto delle fasce orarie comunali</a:t>
            </a:r>
          </a:p>
          <a:p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Difficoltà nell’allestimento di opere provvisionali</a:t>
            </a:r>
            <a:endParaRPr lang="it-IT" dirty="0"/>
          </a:p>
        </p:txBody>
      </p:sp>
      <p:pic>
        <p:nvPicPr>
          <p:cNvPr id="5" name="Immagine 4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1428736"/>
            <a:ext cx="3000396" cy="2441019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" name="Immagine 5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977985"/>
            <a:ext cx="4041977" cy="26800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CANTIERI IN AREE ISOLATE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00034" y="1643050"/>
            <a:ext cx="792961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I cantieri isolati sono generalmente posti in aree al di fuori di centri urbani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La costruzione di nuovi fabbricati isolati implica maggiori costi di urbanizzazione per  questo è più facile procedere per piccole lottizzazioni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6" name="Immagine 5" descr="h_31371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496"/>
            <a:ext cx="4283021" cy="321226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050" name="Picture 2" descr="C:\Documents and Settings\Administrator\Impostazioni locali\Temporary Internet Files\Content.IE5\AFIDOB8N\MP900448537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714620"/>
            <a:ext cx="4026983" cy="263917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CANTIERI IN AREE ISOLATE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14282" y="1643050"/>
            <a:ext cx="4286280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Presentano comunque aspetti rilevanti:</a:t>
            </a:r>
          </a:p>
          <a:p>
            <a:endParaRPr lang="it-IT" dirty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Viabilità ordinaria inadeguata</a:t>
            </a:r>
          </a:p>
          <a:p>
            <a:pPr>
              <a:buFont typeface="Arial" pitchFamily="34" charset="0"/>
              <a:buChar char="•"/>
            </a:pPr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Reti di approvvigionamento</a:t>
            </a:r>
          </a:p>
          <a:p>
            <a:pPr>
              <a:buFont typeface="Arial" pitchFamily="34" charset="0"/>
              <a:buChar char="•"/>
            </a:pPr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Lunghezza dei percorsi</a:t>
            </a:r>
          </a:p>
          <a:p>
            <a:pPr>
              <a:buFont typeface="Arial" pitchFamily="34" charset="0"/>
              <a:buChar char="•"/>
            </a:pPr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Pronto intervento</a:t>
            </a:r>
          </a:p>
          <a:p>
            <a:endParaRPr lang="it-IT" dirty="0"/>
          </a:p>
        </p:txBody>
      </p:sp>
      <p:pic>
        <p:nvPicPr>
          <p:cNvPr id="7" name="Immagine 6" descr="macchina_operatrice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4000504"/>
            <a:ext cx="3789022" cy="241994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075" name="Picture 3" descr="C:\Programmi\Microsoft Office\MEDIA\CAGCAT10\j029198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8115" y="2472080"/>
            <a:ext cx="1807769" cy="1913839"/>
          </a:xfrm>
          <a:prstGeom prst="rect">
            <a:avLst/>
          </a:prstGeom>
          <a:noFill/>
        </p:spPr>
      </p:pic>
      <p:pic>
        <p:nvPicPr>
          <p:cNvPr id="9" name="Picture 4" descr="C:\Documents and Settings\Administrator\Impostazioni locali\Temporary Internet Files\Content.IE5\8V8FGN0D\MC900150653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500570"/>
            <a:ext cx="1815084" cy="18031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LAVORI di RESTAURO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00034" y="1785926"/>
            <a:ext cx="4286280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I lavori di restauro sono cantieri che hanno una forte diversità per mezzi e maestranze.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I lavori di ripristino su edifici esistenti richiedono infatti grande professionalità e capacità</a:t>
            </a:r>
          </a:p>
        </p:txBody>
      </p:sp>
      <p:pic>
        <p:nvPicPr>
          <p:cNvPr id="6" name="Immagine 5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1500174"/>
            <a:ext cx="3028965" cy="439688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Immagine 6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4000504"/>
            <a:ext cx="3964438" cy="266225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LAVORI di RESTAURO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00034" y="1714488"/>
            <a:ext cx="450059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Le lavorazione che si possono svolgere sono: restauro pittorico, smontaggio, ripristino di strutture, rifacimento di pavimenti ecc..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572000" y="4071942"/>
            <a:ext cx="428628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I tempi lavorativi sono generalmente lunghi del solito perché il lavori di pulizia e di ripristino vanno eseguiti per fasi e con strumenti di precisione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6" name="Immagine 5" descr="images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1643050"/>
            <a:ext cx="3357586" cy="227528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Immagine 6" descr="images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3643314"/>
            <a:ext cx="3564084" cy="2371736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258</TotalTime>
  <Words>494</Words>
  <Application>Microsoft Office PowerPoint</Application>
  <PresentationFormat>Presentazione su schermo (4:3)</PresentationFormat>
  <Paragraphs>65</Paragraphs>
  <Slides>14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Città</vt:lpstr>
      <vt:lpstr>TIPOLOGIE di CANTIERE</vt:lpstr>
      <vt:lpstr>Cos’è un Cantiere?</vt:lpstr>
      <vt:lpstr>TIPOLOGIE di CANTIERE</vt:lpstr>
      <vt:lpstr>CANTIERI IN AREE URBANIZZATE</vt:lpstr>
      <vt:lpstr>CANTIERE IN AREE URBANIZZATE</vt:lpstr>
      <vt:lpstr>CANTIERI IN AREE ISOLATE</vt:lpstr>
      <vt:lpstr>CANTIERI IN AREE ISOLATE</vt:lpstr>
      <vt:lpstr>LAVORI di RESTAURO</vt:lpstr>
      <vt:lpstr>LAVORI di RESTAURO</vt:lpstr>
      <vt:lpstr>LAVORI di COPERTURA</vt:lpstr>
      <vt:lpstr>LAVORI di COPERTURA</vt:lpstr>
      <vt:lpstr>CANTIERI STRADALI</vt:lpstr>
      <vt:lpstr>CANTIERI STRADALI</vt:lpstr>
      <vt:lpstr>TIPOLOGIE di CANTIERE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TIPOLOGIE DI CANTIERE</dc:title>
  <dc:creator>Autiero</dc:creator>
  <cp:lastModifiedBy>pc</cp:lastModifiedBy>
  <cp:revision>36</cp:revision>
  <dcterms:created xsi:type="dcterms:W3CDTF">2013-05-17T14:53:43Z</dcterms:created>
  <dcterms:modified xsi:type="dcterms:W3CDTF">2015-05-10T11:38:00Z</dcterms:modified>
</cp:coreProperties>
</file>