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4DDBF0-5964-40DA-A65A-B6FC7E83341D}" type="datetimeFigureOut">
              <a:rPr lang="it-IT" smtClean="0"/>
              <a:t>03/06/2013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6D326A-63B2-4806-BF6C-4A25D9B4AC63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44008" y="5373216"/>
            <a:ext cx="4042792" cy="722784"/>
          </a:xfrm>
        </p:spPr>
        <p:txBody>
          <a:bodyPr/>
          <a:lstStyle/>
          <a:p>
            <a:r>
              <a:rPr lang="it-IT" dirty="0" smtClean="0"/>
              <a:t>Ciro Carfora  3°A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83568" y="1052736"/>
            <a:ext cx="8158324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CARTELLONISTICA </a:t>
            </a:r>
          </a:p>
          <a:p>
            <a:pPr algn="ctr"/>
            <a:r>
              <a:rPr lang="it-IT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 </a:t>
            </a:r>
          </a:p>
          <a:p>
            <a:pPr algn="ctr"/>
            <a:r>
              <a:rPr lang="it-IT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SEGNALETICA</a:t>
            </a:r>
            <a:endParaRPr lang="it-IT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72000"/>
          </a:xfrm>
        </p:spPr>
        <p:txBody>
          <a:bodyPr/>
          <a:lstStyle/>
          <a:p>
            <a:r>
              <a:rPr lang="it-IT" dirty="0" smtClean="0"/>
              <a:t>Come riportato qui …</a:t>
            </a:r>
            <a:endParaRPr lang="it-IT" dirty="0"/>
          </a:p>
        </p:txBody>
      </p:sp>
      <p:pic>
        <p:nvPicPr>
          <p:cNvPr id="5" name="Immagine 4" descr="screenshot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980728"/>
            <a:ext cx="6264696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segnale che fornisce indicazioni relative alle uscite </a:t>
            </a:r>
            <a:r>
              <a:rPr lang="it-IT" dirty="0" smtClean="0"/>
              <a:t>di </a:t>
            </a:r>
            <a:r>
              <a:rPr lang="it-IT" dirty="0" smtClean="0"/>
              <a:t>sicurezza o ai mezzi di soccorso o di </a:t>
            </a:r>
            <a:r>
              <a:rPr lang="it-IT" dirty="0" smtClean="0"/>
              <a:t>salvataggio</a:t>
            </a:r>
          </a:p>
          <a:p>
            <a:r>
              <a:rPr lang="it-IT" dirty="0" smtClean="0"/>
              <a:t>Come : lancia antincendio, scala o estintore …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Segnale di sicurezza antincendio</a:t>
            </a:r>
            <a:endParaRPr lang="it-IT" dirty="0"/>
          </a:p>
        </p:txBody>
      </p:sp>
      <p:pic>
        <p:nvPicPr>
          <p:cNvPr id="4" name="Immagine 3" descr="Antincendio3 (1)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789040"/>
            <a:ext cx="2004814" cy="2004814"/>
          </a:xfrm>
          <a:prstGeom prst="rect">
            <a:avLst/>
          </a:prstGeom>
        </p:spPr>
      </p:pic>
      <p:pic>
        <p:nvPicPr>
          <p:cNvPr id="5" name="Immagine 4" descr="Antincendi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789040"/>
            <a:ext cx="2004814" cy="2004814"/>
          </a:xfrm>
          <a:prstGeom prst="rect">
            <a:avLst/>
          </a:prstGeom>
        </p:spPr>
      </p:pic>
      <p:pic>
        <p:nvPicPr>
          <p:cNvPr id="6" name="Immagine 5" descr="Antincendio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3789040"/>
            <a:ext cx="2004814" cy="20048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movimento o posizione delle braccia </a:t>
            </a:r>
            <a:r>
              <a:rPr lang="it-IT" dirty="0" smtClean="0"/>
              <a:t> o </a:t>
            </a:r>
            <a:r>
              <a:rPr lang="it-IT" dirty="0" smtClean="0"/>
              <a:t>delle mani in forma convenzionale per guidare persone che effettuano manovre implicanti un rischio o un pericolo attuale per i lavoratori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Segnali gestuali</a:t>
            </a:r>
            <a:endParaRPr lang="it-IT" dirty="0"/>
          </a:p>
        </p:txBody>
      </p:sp>
      <p:pic>
        <p:nvPicPr>
          <p:cNvPr id="4" name="Immagine 3" descr="Gesti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717032"/>
            <a:ext cx="1782805" cy="1327200"/>
          </a:xfrm>
          <a:prstGeom prst="rect">
            <a:avLst/>
          </a:prstGeom>
        </p:spPr>
      </p:pic>
      <p:pic>
        <p:nvPicPr>
          <p:cNvPr id="5" name="Immagine 4" descr="Gesti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789040"/>
            <a:ext cx="1782805" cy="1327200"/>
          </a:xfrm>
          <a:prstGeom prst="rect">
            <a:avLst/>
          </a:prstGeom>
        </p:spPr>
      </p:pic>
      <p:pic>
        <p:nvPicPr>
          <p:cNvPr id="6" name="Immagine 5" descr="Gesti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717032"/>
            <a:ext cx="1234307" cy="1294031"/>
          </a:xfrm>
          <a:prstGeom prst="rect">
            <a:avLst/>
          </a:prstGeom>
        </p:spPr>
      </p:pic>
      <p:pic>
        <p:nvPicPr>
          <p:cNvPr id="7" name="Immagine 6" descr="Gesti1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3645024"/>
            <a:ext cx="1492624" cy="1492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19" y="404664"/>
            <a:ext cx="8568953" cy="617460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Moltissimi interventi svolti su strada sono cantieri di ingegneria civile a tutti gli effetti, quindi le imprese e i tecnici dovrebbero conoscere bene la disciplina specifica.</a:t>
            </a:r>
          </a:p>
          <a:p>
            <a:endParaRPr lang="it-IT" b="1" dirty="0" smtClean="0"/>
          </a:p>
          <a:p>
            <a:r>
              <a:rPr lang="it-IT" b="1" dirty="0" smtClean="0"/>
              <a:t>I rischi tipici dei cantieri su strada sono:</a:t>
            </a:r>
          </a:p>
          <a:p>
            <a:r>
              <a:rPr lang="it-IT" b="1" dirty="0" smtClean="0"/>
              <a:t>Investimento dei lavoratori;</a:t>
            </a:r>
          </a:p>
          <a:p>
            <a:r>
              <a:rPr lang="it-IT" b="1" dirty="0" smtClean="0"/>
              <a:t>Incidenti a terzi a causa di un cantiere mal posto;</a:t>
            </a:r>
          </a:p>
          <a:p>
            <a:r>
              <a:rPr lang="it-IT" b="1" dirty="0" smtClean="0"/>
              <a:t>Pericoli per pedoni/autista</a:t>
            </a:r>
            <a:endParaRPr lang="it-IT" b="1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La segnaletica nei cantieri stradali</a:t>
            </a:r>
            <a:endParaRPr lang="it-IT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.JPG"/>
          <p:cNvPicPr>
            <a:picLocks noChangeAspect="1"/>
          </p:cNvPicPr>
          <p:nvPr/>
        </p:nvPicPr>
        <p:blipFill>
          <a:blip r:embed="rId2" cstate="print">
            <a:lum bright="-20000"/>
          </a:blip>
          <a:stretch>
            <a:fillRect/>
          </a:stretch>
        </p:blipFill>
        <p:spPr>
          <a:xfrm rot="5400000">
            <a:off x="1781436" y="-549189"/>
            <a:ext cx="5472608" cy="867645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312368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>
                <a:solidFill>
                  <a:schemeClr val="bg1"/>
                </a:solidFill>
              </a:rPr>
              <a:t>Quando si progetta un cantiere che si svolge dove è presente traffico, è necessario che il tecnico esamini con attenzione le condizioni di rischio, considerando in particolare: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Tipi di strada (autostrada, strada extra urbana ecc.);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Il tratto  di strada/marciapiede che ingombrerà;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La durata del cantiere;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L’eventuale necessità di spostare spesso il cantiere;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La presenza di mezzi dell’impresa o l’ingresso di altri mezzi nel cantiere.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9145016" cy="59851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Organizzazione di un cantiere su strada</a:t>
            </a:r>
            <a:endParaRPr lang="it-IT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72000"/>
          </a:xfrm>
        </p:spPr>
        <p:txBody>
          <a:bodyPr/>
          <a:lstStyle/>
          <a:p>
            <a:r>
              <a:rPr lang="it-IT" dirty="0" smtClean="0"/>
              <a:t>Adattarsi alla situazione reale, tenendo conto delle caratteristiche della strada, del traffico, ecc. ;</a:t>
            </a:r>
          </a:p>
          <a:p>
            <a:r>
              <a:rPr lang="it-IT" dirty="0" smtClean="0"/>
              <a:t>Essere coerenti, cioè non possono coesistere segnali temporali e permanenti in contrasto tra loro.</a:t>
            </a:r>
          </a:p>
          <a:p>
            <a:r>
              <a:rPr lang="it-IT" dirty="0" smtClean="0"/>
              <a:t>Essere visibili, sia di giorno che di notte.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22920"/>
          </a:xfrm>
        </p:spPr>
        <p:txBody>
          <a:bodyPr>
            <a:normAutofit/>
          </a:bodyPr>
          <a:lstStyle/>
          <a:p>
            <a:r>
              <a:rPr lang="it-IT" dirty="0" smtClean="0"/>
              <a:t>Segnaletica su strada deve sempre:</a:t>
            </a:r>
            <a:endParaRPr lang="it-IT" dirty="0"/>
          </a:p>
        </p:txBody>
      </p:sp>
      <p:pic>
        <p:nvPicPr>
          <p:cNvPr id="4" name="Immagine 3" descr="segnaletica-cantie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717032"/>
            <a:ext cx="6912768" cy="2592288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524000"/>
            <a:ext cx="4042792" cy="5001344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G</a:t>
            </a:r>
            <a:r>
              <a:rPr lang="it-IT" dirty="0" smtClean="0"/>
              <a:t>li errori più frequenti  che si riscontrano nell’organizzazione dei cantieri su strada sono:</a:t>
            </a:r>
          </a:p>
          <a:p>
            <a:r>
              <a:rPr lang="it-IT" dirty="0" smtClean="0"/>
              <a:t>Utilizzare i marciapiedi come sede di qualsiasi barriera senza tenere conto del passaggio delle persone;</a:t>
            </a:r>
          </a:p>
          <a:p>
            <a:r>
              <a:rPr lang="it-IT" dirty="0" smtClean="0"/>
              <a:t>Destinare spazi ai percorsi pedonali ma con larghezze tali da impedire il passaggio di utenti su sedia a rotelle;</a:t>
            </a:r>
          </a:p>
          <a:p>
            <a:r>
              <a:rPr lang="it-IT" dirty="0" smtClean="0"/>
              <a:t>Interrompere percorsi pedonali senza predisporre rampe in discesa che consentano a tutti di cambiare direzione o scendere dal marciapiede.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Accessibilità  sui cantieri stradali</a:t>
            </a:r>
            <a:endParaRPr lang="it-IT" dirty="0"/>
          </a:p>
        </p:txBody>
      </p:sp>
      <p:pic>
        <p:nvPicPr>
          <p:cNvPr id="4" name="Immagine 3" descr="1042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412776"/>
            <a:ext cx="3960440" cy="4608512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cartello-fine-cantiere-60x40c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25624"/>
            <a:ext cx="8136904" cy="5670376"/>
          </a:xfr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305800" cy="2664296"/>
          </a:xfrm>
        </p:spPr>
        <p:txBody>
          <a:bodyPr/>
          <a:lstStyle/>
          <a:p>
            <a:r>
              <a:rPr lang="it-IT" dirty="0" smtClean="0"/>
              <a:t>Il decreto legislativo 81/08 dà disposizioni riguardanti la segnaletica di sicurezza che deve essere presente in tutte le aziende e unità produttive. Tali disposizioni fanno sempre parte dell’informazione dei lavoratori, infatti la segnaletica serve a indicare loro dove si trovano i rischi e dove si trovano le attrezzature o le vie di fuga nel caso in cui si verifichi un pericolo.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305800" cy="1152128"/>
          </a:xfrm>
        </p:spPr>
        <p:txBody>
          <a:bodyPr/>
          <a:lstStyle/>
          <a:p>
            <a:r>
              <a:rPr lang="it-IT" dirty="0" smtClean="0"/>
              <a:t>Cartellonistica    e   segnaletica in cantiere   </a:t>
            </a:r>
            <a:endParaRPr lang="it-IT" dirty="0"/>
          </a:p>
        </p:txBody>
      </p:sp>
      <p:pic>
        <p:nvPicPr>
          <p:cNvPr id="4" name="Immagine 3" descr="Seg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2880320" cy="18263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magine 4" descr="Seg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1700808"/>
            <a:ext cx="4464496" cy="17707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Segnaletica </a:t>
            </a:r>
            <a:r>
              <a:rPr lang="it-IT" dirty="0" smtClean="0"/>
              <a:t>di sicurezza e di salute sul luogo di lavoro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83568" y="162880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395536" y="1628800"/>
            <a:ext cx="4968552" cy="4572000"/>
          </a:xfrm>
        </p:spPr>
        <p:txBody>
          <a:bodyPr/>
          <a:lstStyle/>
          <a:p>
            <a:r>
              <a:rPr lang="it-IT" dirty="0" smtClean="0"/>
              <a:t>Una </a:t>
            </a:r>
            <a:r>
              <a:rPr lang="it-IT" dirty="0" smtClean="0"/>
              <a:t>segnaletica che, riferita </a:t>
            </a:r>
            <a:r>
              <a:rPr lang="it-IT" dirty="0" smtClean="0"/>
              <a:t> ad </a:t>
            </a:r>
            <a:r>
              <a:rPr lang="it-IT" dirty="0" smtClean="0"/>
              <a:t>un oggetto, ad una </a:t>
            </a:r>
            <a:r>
              <a:rPr lang="it-IT" dirty="0" smtClean="0"/>
              <a:t>attività  </a:t>
            </a:r>
            <a:r>
              <a:rPr lang="it-IT" dirty="0" smtClean="0"/>
              <a:t>o ad una situazione determinata, fornisce una indicazione o una prescrizione </a:t>
            </a:r>
            <a:r>
              <a:rPr lang="it-IT" dirty="0" smtClean="0"/>
              <a:t>riguardante </a:t>
            </a:r>
            <a:r>
              <a:rPr lang="it-IT" dirty="0" smtClean="0"/>
              <a:t>la sicurezza o la salute sul luogo di lavoro, e che utilizza, a seconda dei casi, un cartello, un colore, un segnale luminoso o acustico, una comunicazione verbale o un segnale </a:t>
            </a:r>
            <a:r>
              <a:rPr lang="it-IT" dirty="0" smtClean="0"/>
              <a:t>gestuale.</a:t>
            </a:r>
            <a:endParaRPr lang="it-IT" dirty="0"/>
          </a:p>
        </p:txBody>
      </p:sp>
      <p:pic>
        <p:nvPicPr>
          <p:cNvPr id="10" name="Immagine 9" descr="segnaletica sicurezza.bmp"/>
          <p:cNvPicPr>
            <a:picLocks noChangeAspect="1"/>
          </p:cNvPicPr>
          <p:nvPr/>
        </p:nvPicPr>
        <p:blipFill>
          <a:blip r:embed="rId2" cstate="print">
            <a:lum bright="-20000" contrast="10000"/>
          </a:blip>
          <a:stretch>
            <a:fillRect/>
          </a:stretch>
        </p:blipFill>
        <p:spPr>
          <a:xfrm>
            <a:off x="5580112" y="1412776"/>
            <a:ext cx="2809875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Segnali di divieto</a:t>
            </a:r>
          </a:p>
          <a:p>
            <a:r>
              <a:rPr lang="it-IT" dirty="0" smtClean="0"/>
              <a:t>Segnali di prescrizione </a:t>
            </a:r>
          </a:p>
          <a:p>
            <a:r>
              <a:rPr lang="it-IT" dirty="0" smtClean="0"/>
              <a:t>Segnali di avvertimento</a:t>
            </a:r>
          </a:p>
          <a:p>
            <a:r>
              <a:rPr lang="it-IT" dirty="0" smtClean="0"/>
              <a:t>Segnali di salvataggio </a:t>
            </a:r>
            <a:r>
              <a:rPr lang="it-IT" dirty="0" smtClean="0"/>
              <a:t> o </a:t>
            </a:r>
            <a:r>
              <a:rPr lang="it-IT" dirty="0" smtClean="0"/>
              <a:t>di </a:t>
            </a:r>
            <a:r>
              <a:rPr lang="it-IT" dirty="0" smtClean="0"/>
              <a:t>soccorso</a:t>
            </a:r>
          </a:p>
          <a:p>
            <a:r>
              <a:rPr lang="it-IT" dirty="0" smtClean="0"/>
              <a:t>Cartelli o segnali di informazione</a:t>
            </a:r>
          </a:p>
          <a:p>
            <a:r>
              <a:rPr lang="it-IT" dirty="0" smtClean="0"/>
              <a:t>Segnali di sicurezza antincendio</a:t>
            </a:r>
          </a:p>
          <a:p>
            <a:r>
              <a:rPr lang="it-IT" dirty="0" smtClean="0"/>
              <a:t>Segnali gestuali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Vari tipi di segnali :</a:t>
            </a:r>
            <a:endParaRPr lang="it-IT" dirty="0"/>
          </a:p>
        </p:txBody>
      </p:sp>
      <p:pic>
        <p:nvPicPr>
          <p:cNvPr id="4" name="Immagine 3" descr="512px-DIN_4844-2_Verbot_D-P000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332656"/>
            <a:ext cx="1800200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magine 4" descr="Avvertimento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132856"/>
            <a:ext cx="1761095" cy="1526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magine 5" descr="Obbligo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4005064"/>
            <a:ext cx="2004814" cy="2004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magine 6" descr="Antincendio3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4509120"/>
            <a:ext cx="1716782" cy="1716782"/>
          </a:xfrm>
          <a:prstGeom prst="rect">
            <a:avLst/>
          </a:prstGeom>
        </p:spPr>
      </p:pic>
      <p:pic>
        <p:nvPicPr>
          <p:cNvPr id="8" name="Immagine 7" descr="Gesti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3608" y="4869160"/>
            <a:ext cx="1921248" cy="1430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69296"/>
          </a:xfrm>
        </p:spPr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segnale che vieta un comportamento che potrebbe far correre o causare un </a:t>
            </a:r>
            <a:r>
              <a:rPr lang="it-IT" dirty="0" smtClean="0"/>
              <a:t>pericolo.</a:t>
            </a:r>
          </a:p>
          <a:p>
            <a:r>
              <a:rPr lang="it-IT" dirty="0" smtClean="0"/>
              <a:t>Come ad esempio : il divieto di fumare o utilizzare fiamme libere …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Segnale di divieto</a:t>
            </a:r>
            <a:endParaRPr lang="it-IT" dirty="0"/>
          </a:p>
        </p:txBody>
      </p:sp>
      <p:pic>
        <p:nvPicPr>
          <p:cNvPr id="4" name="Immagine 3" descr="574px-DIN_4844-2_Feuer_etc_verboten_D-P002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356992"/>
            <a:ext cx="2736304" cy="2773658"/>
          </a:xfrm>
          <a:prstGeom prst="rect">
            <a:avLst/>
          </a:prstGeom>
        </p:spPr>
      </p:pic>
      <p:pic>
        <p:nvPicPr>
          <p:cNvPr id="5" name="Immagine 4" descr="574px-D-P001_Rauchen_verbote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3356992"/>
            <a:ext cx="2808312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segnale che avverte di un rischio o </a:t>
            </a:r>
            <a:r>
              <a:rPr lang="it-IT" dirty="0" smtClean="0"/>
              <a:t>pericolo</a:t>
            </a:r>
          </a:p>
          <a:p>
            <a:r>
              <a:rPr lang="it-IT" dirty="0" smtClean="0"/>
              <a:t>Come ad esempio: carichi sospesi o rischio biologico …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Segnale di avvertimento</a:t>
            </a:r>
            <a:endParaRPr lang="it-IT" dirty="0"/>
          </a:p>
        </p:txBody>
      </p:sp>
      <p:pic>
        <p:nvPicPr>
          <p:cNvPr id="4" name="Immagine 3" descr="Avvertimento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068960"/>
            <a:ext cx="2841215" cy="2462386"/>
          </a:xfrm>
          <a:prstGeom prst="rect">
            <a:avLst/>
          </a:prstGeom>
        </p:spPr>
      </p:pic>
      <p:pic>
        <p:nvPicPr>
          <p:cNvPr id="5" name="Immagine 4" descr="Avvertimento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068960"/>
            <a:ext cx="2841215" cy="24623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segnale che prescrive un determinato </a:t>
            </a:r>
            <a:r>
              <a:rPr lang="it-IT" dirty="0" smtClean="0"/>
              <a:t>comportamento</a:t>
            </a:r>
          </a:p>
          <a:p>
            <a:r>
              <a:rPr lang="it-IT" dirty="0" smtClean="0"/>
              <a:t>Quindi obblighi di indossare i vari DPI o passaggio obbligatorio per i pedoni …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Segnale di prescrizione</a:t>
            </a:r>
            <a:endParaRPr lang="it-IT" dirty="0"/>
          </a:p>
        </p:txBody>
      </p:sp>
      <p:pic>
        <p:nvPicPr>
          <p:cNvPr id="4" name="Immagine 3" descr="Obbligo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3861048"/>
            <a:ext cx="1944216" cy="1944216"/>
          </a:xfrm>
          <a:prstGeom prst="rect">
            <a:avLst/>
          </a:prstGeom>
        </p:spPr>
      </p:pic>
      <p:pic>
        <p:nvPicPr>
          <p:cNvPr id="5" name="Immagine 4" descr="Obbligo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861048"/>
            <a:ext cx="1944216" cy="1944216"/>
          </a:xfrm>
          <a:prstGeom prst="rect">
            <a:avLst/>
          </a:prstGeom>
        </p:spPr>
      </p:pic>
      <p:pic>
        <p:nvPicPr>
          <p:cNvPr id="6" name="Immagine 5" descr="Obbligo7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861048"/>
            <a:ext cx="1872208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segnale che fornisce indicazioni relative alle uscite di sicurezza o ai mezzi di soccorso o di </a:t>
            </a:r>
            <a:r>
              <a:rPr lang="it-IT" dirty="0" smtClean="0"/>
              <a:t>salvataggio</a:t>
            </a:r>
          </a:p>
          <a:p>
            <a:r>
              <a:rPr lang="it-IT" dirty="0" smtClean="0"/>
              <a:t>A</a:t>
            </a:r>
            <a:r>
              <a:rPr lang="it-IT" dirty="0" smtClean="0"/>
              <a:t>d esempio : uscita di emergenza o pronto soccorso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Segnale di salvataggio o di soccorso</a:t>
            </a:r>
            <a:endParaRPr lang="it-IT" dirty="0"/>
          </a:p>
        </p:txBody>
      </p:sp>
      <p:pic>
        <p:nvPicPr>
          <p:cNvPr id="4" name="Immagine 3" descr="Salvataggio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429000"/>
            <a:ext cx="2736304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magine 4" descr="Salvataggio1 (1)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356992"/>
            <a:ext cx="2736304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smtClean="0"/>
              <a:t>segnale che fornisce indicazioni relative </a:t>
            </a:r>
            <a:r>
              <a:rPr lang="it-IT" dirty="0" smtClean="0"/>
              <a:t>alle operazioni o ruoli svolti in cantiere. Di solito questo cartello viene messo all’ingresso del cantiere.</a:t>
            </a:r>
          </a:p>
          <a:p>
            <a:r>
              <a:rPr lang="it-IT" dirty="0" smtClean="0"/>
              <a:t>In questo cartello dobbiamo  comprendere:</a:t>
            </a:r>
          </a:p>
          <a:p>
            <a:r>
              <a:rPr lang="it-IT" dirty="0" smtClean="0"/>
              <a:t>Progettista </a:t>
            </a:r>
          </a:p>
          <a:p>
            <a:r>
              <a:rPr lang="it-IT" dirty="0" smtClean="0"/>
              <a:t>Direttore dei lavori</a:t>
            </a:r>
          </a:p>
          <a:p>
            <a:r>
              <a:rPr lang="it-IT" dirty="0" smtClean="0"/>
              <a:t>Direttore di cantiere</a:t>
            </a:r>
          </a:p>
          <a:p>
            <a:r>
              <a:rPr lang="it-IT" dirty="0" smtClean="0"/>
              <a:t>Committente </a:t>
            </a:r>
          </a:p>
          <a:p>
            <a:r>
              <a:rPr lang="it-IT" dirty="0" smtClean="0"/>
              <a:t>Ecc …</a:t>
            </a:r>
          </a:p>
          <a:p>
            <a:endParaRPr lang="it-IT" dirty="0" smtClean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Cartello o segnale di informazione </a:t>
            </a:r>
            <a:endParaRPr lang="it-IT" dirty="0"/>
          </a:p>
        </p:txBody>
      </p:sp>
      <p:pic>
        <p:nvPicPr>
          <p:cNvPr id="5" name="Immagine 4" descr="committente-300x2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3501572"/>
            <a:ext cx="3197944" cy="2807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a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239</TotalTime>
  <Words>664</Words>
  <Application>Microsoft Office PowerPoint</Application>
  <PresentationFormat>Presentazione su schermo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Carta</vt:lpstr>
      <vt:lpstr>Diapositiva 1</vt:lpstr>
      <vt:lpstr>Cartellonistica    e   segnaletica in cantiere   </vt:lpstr>
      <vt:lpstr>Segnaletica di sicurezza e di salute sul luogo di lavoro</vt:lpstr>
      <vt:lpstr>Vari tipi di segnali :</vt:lpstr>
      <vt:lpstr>Segnale di divieto</vt:lpstr>
      <vt:lpstr>Segnale di avvertimento</vt:lpstr>
      <vt:lpstr>Segnale di prescrizione</vt:lpstr>
      <vt:lpstr>Segnale di salvataggio o di soccorso</vt:lpstr>
      <vt:lpstr>Cartello o segnale di informazione </vt:lpstr>
      <vt:lpstr>Diapositiva 10</vt:lpstr>
      <vt:lpstr>Segnale di sicurezza antincendio</vt:lpstr>
      <vt:lpstr>Segnali gestuali</vt:lpstr>
      <vt:lpstr>La segnaletica nei cantieri stradali</vt:lpstr>
      <vt:lpstr>Organizzazione di un cantiere su strada</vt:lpstr>
      <vt:lpstr>Segnaletica su strada deve sempre:</vt:lpstr>
      <vt:lpstr>Accessibilità  sui cantieri stradali</vt:lpstr>
      <vt:lpstr>Diapositiva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Cartellonistica    e   segnaletica   </dc:title>
  <dc:creator>UTENTE</dc:creator>
  <cp:lastModifiedBy>UTENTE</cp:lastModifiedBy>
  <cp:revision>22</cp:revision>
  <dcterms:created xsi:type="dcterms:W3CDTF">2013-06-03T14:33:23Z</dcterms:created>
  <dcterms:modified xsi:type="dcterms:W3CDTF">2013-06-03T18:32:28Z</dcterms:modified>
</cp:coreProperties>
</file>