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3" r:id="rId8"/>
    <p:sldId id="262" r:id="rId9"/>
    <p:sldId id="266" r:id="rId10"/>
    <p:sldId id="264" r:id="rId11"/>
    <p:sldId id="265"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47" autoAdjust="0"/>
    <p:restoredTop sz="94057" autoAdjust="0"/>
  </p:normalViewPr>
  <p:slideViewPr>
    <p:cSldViewPr>
      <p:cViewPr varScale="1">
        <p:scale>
          <a:sx n="73" d="100"/>
          <a:sy n="73" d="100"/>
        </p:scale>
        <p:origin x="-1518" y="-102"/>
      </p:cViewPr>
      <p:guideLst>
        <p:guide orient="horz" pos="2160"/>
        <p:guide pos="2880"/>
      </p:guideLst>
    </p:cSldViewPr>
  </p:slideViewPr>
  <p:outlineViewPr>
    <p:cViewPr>
      <p:scale>
        <a:sx n="33" d="100"/>
        <a:sy n="33" d="100"/>
      </p:scale>
      <p:origin x="48" y="365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C7A967B-33CF-4362-9BC3-EF24F6D87D68}" type="datetimeFigureOut">
              <a:rPr lang="it-IT" smtClean="0"/>
              <a:pPr/>
              <a:t>07/03/2015</a:t>
            </a:fld>
            <a:endParaRPr lang="it-IT" dirty="0"/>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dirty="0"/>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E8F57FC4-B866-4D0B-AFBE-73D3E25439CE}" type="slidenum">
              <a:rPr lang="it-IT" smtClean="0"/>
              <a:pPr/>
              <a:t>‹N›</a:t>
            </a:fld>
            <a:endParaRPr lang="it-IT"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C7A967B-33CF-4362-9BC3-EF24F6D87D68}" type="datetimeFigureOut">
              <a:rPr lang="it-IT" smtClean="0"/>
              <a:pPr/>
              <a:t>07/03/2015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8F57FC4-B866-4D0B-AFBE-73D3E25439CE}"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2C7A967B-33CF-4362-9BC3-EF24F6D87D68}" type="datetimeFigureOut">
              <a:rPr lang="it-IT" smtClean="0"/>
              <a:pPr/>
              <a:t>07/03/2015</a:t>
            </a:fld>
            <a:endParaRPr lang="it-IT" dirty="0"/>
          </a:p>
        </p:txBody>
      </p:sp>
      <p:sp>
        <p:nvSpPr>
          <p:cNvPr id="5" name="Segnaposto piè di pagina 4"/>
          <p:cNvSpPr>
            <a:spLocks noGrp="1"/>
          </p:cNvSpPr>
          <p:nvPr>
            <p:ph type="ftr" sz="quarter" idx="11"/>
          </p:nvPr>
        </p:nvSpPr>
        <p:spPr>
          <a:xfrm>
            <a:off x="457201" y="6248207"/>
            <a:ext cx="5573483" cy="365125"/>
          </a:xfrm>
        </p:spPr>
        <p:txBody>
          <a:bodyPr/>
          <a:lstStyle/>
          <a:p>
            <a:endParaRPr lang="it-IT" dirty="0"/>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egnaposto numero diapositiva 5"/>
          <p:cNvSpPr>
            <a:spLocks noGrp="1"/>
          </p:cNvSpPr>
          <p:nvPr>
            <p:ph type="sldNum" sz="quarter" idx="12"/>
          </p:nvPr>
        </p:nvSpPr>
        <p:spPr>
          <a:xfrm rot="5400000">
            <a:off x="5989638" y="144462"/>
            <a:ext cx="533400" cy="244476"/>
          </a:xfrm>
        </p:spPr>
        <p:txBody>
          <a:bodyPr/>
          <a:lstStyle/>
          <a:p>
            <a:fld id="{E8F57FC4-B866-4D0B-AFBE-73D3E25439CE}" type="slidenum">
              <a:rPr lang="it-IT" smtClean="0"/>
              <a:pPr/>
              <a:t>‹N›</a:t>
            </a:fld>
            <a:endParaRPr lang="it-IT"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2C7A967B-33CF-4362-9BC3-EF24F6D87D68}" type="datetimeFigureOut">
              <a:rPr lang="it-IT" smtClean="0"/>
              <a:pPr/>
              <a:t>07/03/2015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E8F57FC4-B866-4D0B-AFBE-73D3E25439CE}" type="slidenum">
              <a:rPr lang="it-IT" smtClean="0"/>
              <a:pPr/>
              <a:t>‹N›</a:t>
            </a:fld>
            <a:endParaRPr lang="it-IT" dirty="0"/>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2C7A967B-33CF-4362-9BC3-EF24F6D87D68}" type="datetimeFigureOut">
              <a:rPr lang="it-IT" smtClean="0"/>
              <a:pPr/>
              <a:t>07/03/2015</a:t>
            </a:fld>
            <a:endParaRPr lang="it-IT" dirty="0"/>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8F57FC4-B866-4D0B-AFBE-73D3E25439CE}" type="slidenum">
              <a:rPr lang="it-IT" smtClean="0"/>
              <a:pPr/>
              <a:t>‹N›</a:t>
            </a:fld>
            <a:endParaRPr lang="it-IT" dirty="0"/>
          </a:p>
        </p:txBody>
      </p:sp>
      <p:sp>
        <p:nvSpPr>
          <p:cNvPr id="14" name="Segnaposto piè di pagina 13"/>
          <p:cNvSpPr>
            <a:spLocks noGrp="1"/>
          </p:cNvSpPr>
          <p:nvPr>
            <p:ph type="ftr" sz="quarter" idx="12"/>
          </p:nvPr>
        </p:nvSpPr>
        <p:spPr/>
        <p:txBody>
          <a:bodyPr/>
          <a:lstStyle/>
          <a:p>
            <a:endParaRPr lang="it-IT"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2C7A967B-33CF-4362-9BC3-EF24F6D87D68}" type="datetimeFigureOut">
              <a:rPr lang="it-IT" smtClean="0"/>
              <a:pPr/>
              <a:t>07/03/2015</a:t>
            </a:fld>
            <a:endParaRPr lang="it-IT" dirty="0"/>
          </a:p>
        </p:txBody>
      </p:sp>
      <p:sp>
        <p:nvSpPr>
          <p:cNvPr id="10" name="Segnaposto numero diapositiva 9"/>
          <p:cNvSpPr>
            <a:spLocks noGrp="1"/>
          </p:cNvSpPr>
          <p:nvPr>
            <p:ph type="sldNum" sz="quarter" idx="16"/>
          </p:nvPr>
        </p:nvSpPr>
        <p:spPr/>
        <p:txBody>
          <a:bodyPr rtlCol="0"/>
          <a:lstStyle/>
          <a:p>
            <a:fld id="{E8F57FC4-B866-4D0B-AFBE-73D3E25439CE}" type="slidenum">
              <a:rPr lang="it-IT" smtClean="0"/>
              <a:pPr/>
              <a:t>‹N›</a:t>
            </a:fld>
            <a:endParaRPr lang="it-IT" dirty="0"/>
          </a:p>
        </p:txBody>
      </p:sp>
      <p:sp>
        <p:nvSpPr>
          <p:cNvPr id="12" name="Segnaposto piè di pagina 11"/>
          <p:cNvSpPr>
            <a:spLocks noGrp="1"/>
          </p:cNvSpPr>
          <p:nvPr>
            <p:ph type="ftr" sz="quarter" idx="17"/>
          </p:nvPr>
        </p:nvSpPr>
        <p:spPr/>
        <p:txBody>
          <a:bodyPr rtlCol="0"/>
          <a:lstStyle/>
          <a:p>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2C7A967B-33CF-4362-9BC3-EF24F6D87D68}" type="datetimeFigureOut">
              <a:rPr lang="it-IT" smtClean="0"/>
              <a:pPr/>
              <a:t>07/03/2015</a:t>
            </a:fld>
            <a:endParaRPr lang="it-IT" dirty="0"/>
          </a:p>
        </p:txBody>
      </p:sp>
      <p:sp>
        <p:nvSpPr>
          <p:cNvPr id="12" name="Segnaposto numero diapositiva 11"/>
          <p:cNvSpPr>
            <a:spLocks noGrp="1"/>
          </p:cNvSpPr>
          <p:nvPr>
            <p:ph type="sldNum" sz="quarter" idx="16"/>
          </p:nvPr>
        </p:nvSpPr>
        <p:spPr/>
        <p:txBody>
          <a:bodyPr rtlCol="0"/>
          <a:lstStyle/>
          <a:p>
            <a:fld id="{E8F57FC4-B866-4D0B-AFBE-73D3E25439CE}" type="slidenum">
              <a:rPr lang="it-IT" smtClean="0"/>
              <a:pPr/>
              <a:t>‹N›</a:t>
            </a:fld>
            <a:endParaRPr lang="it-IT" dirty="0"/>
          </a:p>
        </p:txBody>
      </p:sp>
      <p:sp>
        <p:nvSpPr>
          <p:cNvPr id="14" name="Segnaposto piè di pagina 13"/>
          <p:cNvSpPr>
            <a:spLocks noGrp="1"/>
          </p:cNvSpPr>
          <p:nvPr>
            <p:ph type="ftr" sz="quarter" idx="17"/>
          </p:nvPr>
        </p:nvSpPr>
        <p:spPr/>
        <p:txBody>
          <a:bodyPr rtlCol="0"/>
          <a:lstStyle/>
          <a:p>
            <a:endParaRPr lang="it-IT" dirty="0"/>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2C7A967B-33CF-4362-9BC3-EF24F6D87D68}" type="datetimeFigureOut">
              <a:rPr lang="it-IT" smtClean="0"/>
              <a:pPr/>
              <a:t>07/03/2015</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E8F57FC4-B866-4D0B-AFBE-73D3E25439CE}"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C7A967B-33CF-4362-9BC3-EF24F6D87D68}" type="datetimeFigureOut">
              <a:rPr lang="it-IT" smtClean="0"/>
              <a:pPr/>
              <a:t>07/03/2015</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E8F57FC4-B866-4D0B-AFBE-73D3E25439CE}"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2C7A967B-33CF-4362-9BC3-EF24F6D87D68}" type="datetimeFigureOut">
              <a:rPr lang="it-IT" smtClean="0"/>
              <a:pPr/>
              <a:t>07/03/2015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E8F57FC4-B866-4D0B-AFBE-73D3E25439CE}" type="slidenum">
              <a:rPr lang="it-IT" smtClean="0"/>
              <a:pPr/>
              <a:t>‹N›</a:t>
            </a:fld>
            <a:endParaRPr lang="it-IT" dirty="0"/>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egnaposto data 11"/>
          <p:cNvSpPr>
            <a:spLocks noGrp="1"/>
          </p:cNvSpPr>
          <p:nvPr>
            <p:ph type="dt" sz="half" idx="10"/>
          </p:nvPr>
        </p:nvSpPr>
        <p:spPr>
          <a:xfrm>
            <a:off x="6248400" y="6248400"/>
            <a:ext cx="2667000" cy="365125"/>
          </a:xfrm>
        </p:spPr>
        <p:txBody>
          <a:bodyPr rtlCol="0"/>
          <a:lstStyle/>
          <a:p>
            <a:fld id="{2C7A967B-33CF-4362-9BC3-EF24F6D87D68}" type="datetimeFigureOut">
              <a:rPr lang="it-IT" smtClean="0"/>
              <a:pPr/>
              <a:t>07/03/2015</a:t>
            </a:fld>
            <a:endParaRPr lang="it-IT" dirty="0"/>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E8F57FC4-B866-4D0B-AFBE-73D3E25439CE}" type="slidenum">
              <a:rPr lang="it-IT" smtClean="0"/>
              <a:pPr/>
              <a:t>‹N›</a:t>
            </a:fld>
            <a:endParaRPr lang="it-IT" dirty="0"/>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dirty="0"/>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dirty="0" smtClean="0"/>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C7A967B-33CF-4362-9BC3-EF24F6D87D68}" type="datetimeFigureOut">
              <a:rPr lang="it-IT" smtClean="0"/>
              <a:pPr/>
              <a:t>07/03/2015</a:t>
            </a:fld>
            <a:endParaRPr lang="it-IT" dirty="0"/>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dirty="0"/>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8F57FC4-B866-4D0B-AFBE-73D3E25439CE}"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3968" y="3886200"/>
            <a:ext cx="4032448" cy="990600"/>
          </a:xfrm>
        </p:spPr>
        <p:txBody>
          <a:bodyPr>
            <a:normAutofit fontScale="90000"/>
          </a:bodyPr>
          <a:lstStyle/>
          <a:p>
            <a:r>
              <a:rPr lang="it-IT" dirty="0" smtClean="0"/>
              <a:t>Dominique Perrault</a:t>
            </a:r>
            <a:endParaRPr lang="it-IT" dirty="0"/>
          </a:p>
        </p:txBody>
      </p:sp>
      <p:sp>
        <p:nvSpPr>
          <p:cNvPr id="3" name="Sottotitolo 2"/>
          <p:cNvSpPr>
            <a:spLocks noGrp="1"/>
          </p:cNvSpPr>
          <p:nvPr>
            <p:ph type="subTitle" idx="1"/>
          </p:nvPr>
        </p:nvSpPr>
        <p:spPr/>
        <p:txBody>
          <a:bodyPr/>
          <a:lstStyle/>
          <a:p>
            <a:r>
              <a:rPr lang="it-IT" dirty="0" smtClean="0"/>
              <a:t>Architetto e urbanista francese		</a:t>
            </a:r>
            <a:endParaRPr lang="it-IT" dirty="0"/>
          </a:p>
        </p:txBody>
      </p:sp>
      <p:pic>
        <p:nvPicPr>
          <p:cNvPr id="5" name="Immagine 4" descr="Portraits_17.jpg"/>
          <p:cNvPicPr>
            <a:picLocks noChangeAspect="1"/>
          </p:cNvPicPr>
          <p:nvPr/>
        </p:nvPicPr>
        <p:blipFill>
          <a:blip r:embed="rId2" cstate="print"/>
          <a:stretch>
            <a:fillRect/>
          </a:stretch>
        </p:blipFill>
        <p:spPr>
          <a:xfrm>
            <a:off x="0" y="188640"/>
            <a:ext cx="4370238" cy="5661248"/>
          </a:xfrm>
          <a:prstGeom prst="rect">
            <a:avLst/>
          </a:prstGeom>
        </p:spPr>
      </p:pic>
      <p:sp>
        <p:nvSpPr>
          <p:cNvPr id="6" name="Avanti o successivo 5">
            <a:hlinkClick r:id="" action="ppaction://hlinkshowjump?jump=nextslide" highlightClick="1"/>
          </p:cNvPr>
          <p:cNvSpPr/>
          <p:nvPr/>
        </p:nvSpPr>
        <p:spPr>
          <a:xfrm>
            <a:off x="8460432" y="6093296"/>
            <a:ext cx="683568" cy="5760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0" y="5934670"/>
            <a:ext cx="2699792" cy="923330"/>
          </a:xfrm>
          <a:prstGeom prst="rect">
            <a:avLst/>
          </a:prstGeom>
          <a:noFill/>
        </p:spPr>
        <p:txBody>
          <a:bodyPr wrap="square" rtlCol="0">
            <a:spAutoFit/>
          </a:bodyPr>
          <a:lstStyle/>
          <a:p>
            <a:r>
              <a:rPr lang="it-IT" dirty="0" smtClean="0"/>
              <a:t>A cura di:</a:t>
            </a:r>
          </a:p>
          <a:p>
            <a:r>
              <a:rPr lang="it-IT" dirty="0" smtClean="0"/>
              <a:t>Vanessa De Angelis e</a:t>
            </a:r>
          </a:p>
          <a:p>
            <a:r>
              <a:rPr lang="it-IT" dirty="0" smtClean="0"/>
              <a:t>Giovanni Chianese</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Vienna DC Towers , Austria. 2004-2016</a:t>
            </a:r>
            <a:endParaRPr lang="it-IT" sz="3200" dirty="0"/>
          </a:p>
        </p:txBody>
      </p:sp>
      <p:sp>
        <p:nvSpPr>
          <p:cNvPr id="4" name="Segnaposto contenuto 3"/>
          <p:cNvSpPr>
            <a:spLocks noGrp="1"/>
          </p:cNvSpPr>
          <p:nvPr>
            <p:ph sz="quarter" idx="1"/>
          </p:nvPr>
        </p:nvSpPr>
        <p:spPr>
          <a:xfrm>
            <a:off x="0" y="1556792"/>
            <a:ext cx="4427984" cy="5301208"/>
          </a:xfrm>
        </p:spPr>
        <p:txBody>
          <a:bodyPr>
            <a:normAutofit fontScale="70000" lnSpcReduction="20000"/>
          </a:bodyPr>
          <a:lstStyle/>
          <a:p>
            <a:r>
              <a:rPr lang="en-US" dirty="0" smtClean="0"/>
              <a:t>Perrault is the man behind the new landmark of Vienna . </a:t>
            </a:r>
          </a:p>
          <a:p>
            <a:r>
              <a:rPr lang="en-US" dirty="0" smtClean="0"/>
              <a:t>Called DC Tower 1 due to its location in the Danube City , the building reaches a height of 250 meters and 60 floors which makes it the tallest skyscraper in Austria.</a:t>
            </a:r>
          </a:p>
          <a:p>
            <a:r>
              <a:rPr lang="en-US" dirty="0" smtClean="0"/>
              <a:t>The most famous Perrault’s works use large shapes and simple geometries . </a:t>
            </a:r>
          </a:p>
          <a:p>
            <a:r>
              <a:rPr lang="en-US" dirty="0" smtClean="0"/>
              <a:t>His idea was to create 2 opposite skyscrapers . </a:t>
            </a:r>
          </a:p>
          <a:p>
            <a:r>
              <a:rPr lang="en-US" dirty="0" smtClean="0"/>
              <a:t>It’s a shame , however, that Perrault’s vision will not come to light until it’s completed it’s second tower . </a:t>
            </a:r>
          </a:p>
          <a:p>
            <a:r>
              <a:rPr lang="en-US" dirty="0" smtClean="0"/>
              <a:t>At the moment the Tower remains </a:t>
            </a:r>
            <a:r>
              <a:rPr lang="en-US" smtClean="0"/>
              <a:t>the  only </a:t>
            </a:r>
            <a:r>
              <a:rPr lang="en-US" dirty="0" smtClean="0"/>
              <a:t>construction without his counterpart , surrounded only by road ramps.</a:t>
            </a:r>
            <a:endParaRPr lang="it-IT" dirty="0" smtClean="0"/>
          </a:p>
        </p:txBody>
      </p:sp>
      <p:pic>
        <p:nvPicPr>
          <p:cNvPr id="5" name="Immagine 4" descr="01_dc-tower-perrault.jpg"/>
          <p:cNvPicPr>
            <a:picLocks noChangeAspect="1"/>
          </p:cNvPicPr>
          <p:nvPr/>
        </p:nvPicPr>
        <p:blipFill>
          <a:blip r:embed="rId2" cstate="print"/>
          <a:stretch>
            <a:fillRect/>
          </a:stretch>
        </p:blipFill>
        <p:spPr>
          <a:xfrm>
            <a:off x="4427984" y="1556792"/>
            <a:ext cx="4716016" cy="3142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5" name="Rectangle 3"/>
          <p:cNvSpPr>
            <a:spLocks noChangeArrowheads="1"/>
          </p:cNvSpPr>
          <p:nvPr/>
        </p:nvSpPr>
        <p:spPr bwMode="auto">
          <a:xfrm>
            <a:off x="4499992" y="5050051"/>
            <a:ext cx="4392488" cy="138499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i="1" dirty="0" smtClean="0">
                <a:solidFill>
                  <a:srgbClr val="212121"/>
                </a:solidFill>
                <a:latin typeface="Arial Unicode MS" pitchFamily="34" charset="-128"/>
                <a:ea typeface="inherit"/>
                <a:cs typeface="Arial" pitchFamily="34" charset="0"/>
              </a:rPr>
              <a:t>‘’When </a:t>
            </a:r>
            <a:r>
              <a:rPr kumimoji="0" lang="it-IT" i="1" u="none" strike="noStrike" cap="none" normalizeH="0" baseline="0" dirty="0" smtClean="0">
                <a:ln>
                  <a:noFill/>
                </a:ln>
                <a:solidFill>
                  <a:srgbClr val="212121"/>
                </a:solidFill>
                <a:effectLst/>
                <a:latin typeface="Arial Unicode MS" pitchFamily="34" charset="-128"/>
                <a:ea typeface="inherit"/>
                <a:cs typeface="Arial" pitchFamily="34" charset="0"/>
              </a:rPr>
              <a:t>an architect designs a building is always a very exciting moment , marked the end of a long process of mediation , the absolute power of the first sketches for the development of the final details </a:t>
            </a:r>
            <a:r>
              <a:rPr lang="it-IT" i="1" dirty="0" smtClean="0">
                <a:solidFill>
                  <a:srgbClr val="212121"/>
                </a:solidFill>
                <a:latin typeface="Arial Unicode MS" pitchFamily="34" charset="-128"/>
                <a:ea typeface="inherit"/>
                <a:cs typeface="Arial" pitchFamily="34" charset="0"/>
              </a:rPr>
              <a:t>‘’</a:t>
            </a:r>
            <a:endParaRPr kumimoji="0" lang="it-IT" i="1" u="none" strike="noStrike" cap="none" normalizeH="0" baseline="0" dirty="0" smtClean="0">
              <a:ln>
                <a:noFill/>
              </a:ln>
              <a:solidFill>
                <a:schemeClr val="tx1"/>
              </a:solidFill>
              <a:effectLst/>
              <a:latin typeface="Arial" pitchFamily="34" charset="0"/>
              <a:cs typeface="Arial" pitchFamily="34" charset="0"/>
            </a:endParaRPr>
          </a:p>
        </p:txBody>
      </p:sp>
      <p:sp>
        <p:nvSpPr>
          <p:cNvPr id="6" name="Avanti o successivo 5">
            <a:hlinkClick r:id="" action="ppaction://hlinkshowjump?jump=nextslide" highlightClick="1"/>
          </p:cNvPr>
          <p:cNvSpPr/>
          <p:nvPr/>
        </p:nvSpPr>
        <p:spPr>
          <a:xfrm>
            <a:off x="8604448" y="6453336"/>
            <a:ext cx="539552" cy="4046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Indietro o precedente 6">
            <a:hlinkClick r:id="" action="ppaction://hlinkshowjump?jump=previousslide" highlightClick="1"/>
          </p:cNvPr>
          <p:cNvSpPr/>
          <p:nvPr/>
        </p:nvSpPr>
        <p:spPr>
          <a:xfrm>
            <a:off x="0" y="6453336"/>
            <a:ext cx="539552" cy="404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Grande Teatro d’Albi. Albi, Francia.</a:t>
            </a:r>
            <a:br>
              <a:rPr lang="it-IT" sz="3200" dirty="0" smtClean="0"/>
            </a:br>
            <a:r>
              <a:rPr lang="it-IT" sz="3200" dirty="0" smtClean="0"/>
              <a:t>2009-2014</a:t>
            </a:r>
            <a:endParaRPr lang="it-IT" sz="3200" dirty="0"/>
          </a:p>
        </p:txBody>
      </p:sp>
      <p:sp>
        <p:nvSpPr>
          <p:cNvPr id="4" name="Segnaposto contenuto 3"/>
          <p:cNvSpPr>
            <a:spLocks noGrp="1"/>
          </p:cNvSpPr>
          <p:nvPr>
            <p:ph sz="quarter" idx="1"/>
          </p:nvPr>
        </p:nvSpPr>
        <p:spPr>
          <a:xfrm>
            <a:off x="2843808" y="1628800"/>
            <a:ext cx="5544616" cy="2880320"/>
          </a:xfrm>
        </p:spPr>
        <p:txBody>
          <a:bodyPr>
            <a:normAutofit/>
          </a:bodyPr>
          <a:lstStyle/>
          <a:p>
            <a:r>
              <a:rPr lang="it-IT" sz="1800" dirty="0" smtClean="0"/>
              <a:t> Il Grand Theatre d’Albi trasformerà la zona non solo dal punto di vista della progettazione, ma anche dal punto di vista della sua influenza culturale. </a:t>
            </a:r>
          </a:p>
          <a:p>
            <a:r>
              <a:rPr lang="it-IT" sz="1800" dirty="0" smtClean="0"/>
              <a:t>La costruzione è in calcestruzzo rivestito con un impianto di mattoni. </a:t>
            </a:r>
          </a:p>
        </p:txBody>
      </p:sp>
      <p:pic>
        <p:nvPicPr>
          <p:cNvPr id="5" name="Immagine 4" descr="download.jpg"/>
          <p:cNvPicPr>
            <a:picLocks noChangeAspect="1"/>
          </p:cNvPicPr>
          <p:nvPr/>
        </p:nvPicPr>
        <p:blipFill>
          <a:blip r:embed="rId2" cstate="print"/>
          <a:stretch>
            <a:fillRect/>
          </a:stretch>
        </p:blipFill>
        <p:spPr>
          <a:xfrm>
            <a:off x="3131840" y="3212976"/>
            <a:ext cx="3856616" cy="2589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vanti o successivo 5">
            <a:hlinkClick r:id="" action="ppaction://hlinkshowjump?jump=nextslide" highlightClick="1"/>
          </p:cNvPr>
          <p:cNvSpPr/>
          <p:nvPr/>
        </p:nvSpPr>
        <p:spPr>
          <a:xfrm>
            <a:off x="8604448" y="6453336"/>
            <a:ext cx="539552" cy="4046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Indietro o precedente 6">
            <a:hlinkClick r:id="" action="ppaction://hlinkshowjump?jump=previousslide" highlightClick="1"/>
          </p:cNvPr>
          <p:cNvSpPr/>
          <p:nvPr/>
        </p:nvSpPr>
        <p:spPr>
          <a:xfrm>
            <a:off x="0" y="6453336"/>
            <a:ext cx="539552" cy="404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large_albi_grand-theatre-det-maille_2014_gf_07_ea45c.jpg"/>
          <p:cNvPicPr>
            <a:picLocks noChangeAspect="1"/>
          </p:cNvPicPr>
          <p:nvPr/>
        </p:nvPicPr>
        <p:blipFill>
          <a:blip r:embed="rId3" cstate="print"/>
          <a:srcRect l="28660" r="28500"/>
          <a:stretch>
            <a:fillRect/>
          </a:stretch>
        </p:blipFill>
        <p:spPr>
          <a:xfrm>
            <a:off x="1" y="1556792"/>
            <a:ext cx="2915816" cy="4537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asellaDiTesto 10"/>
          <p:cNvSpPr txBox="1"/>
          <p:nvPr/>
        </p:nvSpPr>
        <p:spPr>
          <a:xfrm>
            <a:off x="6983760" y="3284984"/>
            <a:ext cx="2160240" cy="2862322"/>
          </a:xfrm>
          <a:prstGeom prst="rect">
            <a:avLst/>
          </a:prstGeom>
          <a:noFill/>
        </p:spPr>
        <p:txBody>
          <a:bodyPr wrap="square" rtlCol="0">
            <a:spAutoFit/>
          </a:bodyPr>
          <a:lstStyle/>
          <a:p>
            <a:r>
              <a:rPr lang="it-IT" dirty="0" smtClean="0"/>
              <a:t>Le curve creano un'architettura libera, allegra e lirica. La maggior parte trovano la brillantezza, la riflessione, il colore, evoca un'architettura 'abitudine della luce. ‘</a:t>
            </a: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Dominique-Perrault©Domus-China.jpg"/>
          <p:cNvPicPr>
            <a:picLocks noChangeAspect="1"/>
          </p:cNvPicPr>
          <p:nvPr/>
        </p:nvPicPr>
        <p:blipFill>
          <a:blip r:embed="rId2" cstate="print"/>
          <a:stretch>
            <a:fillRect/>
          </a:stretch>
        </p:blipFill>
        <p:spPr>
          <a:xfrm>
            <a:off x="0" y="2221425"/>
            <a:ext cx="3995936" cy="3286657"/>
          </a:xfrm>
          <a:prstGeom prst="rect">
            <a:avLst/>
          </a:prstGeom>
        </p:spPr>
      </p:pic>
      <p:sp>
        <p:nvSpPr>
          <p:cNvPr id="2" name="Titolo 1"/>
          <p:cNvSpPr>
            <a:spLocks noGrp="1"/>
          </p:cNvSpPr>
          <p:nvPr>
            <p:ph type="title"/>
          </p:nvPr>
        </p:nvSpPr>
        <p:spPr/>
        <p:txBody>
          <a:bodyPr/>
          <a:lstStyle/>
          <a:p>
            <a:r>
              <a:rPr lang="it-IT" dirty="0" smtClean="0"/>
              <a:t>Biografia</a:t>
            </a:r>
            <a:endParaRPr lang="it-IT" dirty="0"/>
          </a:p>
        </p:txBody>
      </p:sp>
      <p:sp>
        <p:nvSpPr>
          <p:cNvPr id="3" name="Segnaposto contenuto 2"/>
          <p:cNvSpPr>
            <a:spLocks noGrp="1"/>
          </p:cNvSpPr>
          <p:nvPr>
            <p:ph sz="quarter" idx="1"/>
          </p:nvPr>
        </p:nvSpPr>
        <p:spPr>
          <a:xfrm>
            <a:off x="4499992" y="1988840"/>
            <a:ext cx="4392488" cy="3629000"/>
          </a:xfrm>
        </p:spPr>
        <p:txBody>
          <a:bodyPr>
            <a:normAutofit fontScale="92500"/>
          </a:bodyPr>
          <a:lstStyle/>
          <a:p>
            <a:r>
              <a:rPr lang="it-IT" sz="2400" dirty="0" smtClean="0"/>
              <a:t>Nato nel 1953 a Clermont in </a:t>
            </a:r>
            <a:r>
              <a:rPr lang="it-IT" sz="2400" dirty="0" smtClean="0"/>
              <a:t>Francia.</a:t>
            </a:r>
            <a:endParaRPr lang="it-IT" sz="2400" dirty="0" smtClean="0"/>
          </a:p>
          <a:p>
            <a:r>
              <a:rPr lang="it-IT" sz="2400" dirty="0" smtClean="0"/>
              <a:t>Nel1978 si specializza nel campo dell’architettura e dell’urbanistica.</a:t>
            </a:r>
          </a:p>
          <a:p>
            <a:r>
              <a:rPr lang="it-IT" sz="2400" dirty="0" smtClean="0"/>
              <a:t>Nel 1981 inizia la sua </a:t>
            </a:r>
            <a:r>
              <a:rPr lang="it-IT" sz="2400" dirty="0" smtClean="0"/>
              <a:t>carriera.</a:t>
            </a:r>
            <a:endParaRPr lang="it-IT" sz="2400" dirty="0" smtClean="0"/>
          </a:p>
          <a:p>
            <a:r>
              <a:rPr lang="it-IT" sz="2400" dirty="0" smtClean="0"/>
              <a:t>Iniziò ad affermarsi fin da subito ottenendo molti riconoscimenti pubblici , il primo fu il premio “Mies van der Rohe” nel 1997</a:t>
            </a:r>
            <a:r>
              <a:rPr lang="it-IT" sz="2400" dirty="0" smtClean="0"/>
              <a:t>.</a:t>
            </a:r>
            <a:endParaRPr lang="it-IT" sz="2400" dirty="0" smtClean="0"/>
          </a:p>
        </p:txBody>
      </p:sp>
      <p:sp>
        <p:nvSpPr>
          <p:cNvPr id="5" name="Avanti o successivo 4">
            <a:hlinkClick r:id="" action="ppaction://hlinkshowjump?jump=nextslide" highlightClick="1"/>
          </p:cNvPr>
          <p:cNvSpPr/>
          <p:nvPr/>
        </p:nvSpPr>
        <p:spPr>
          <a:xfrm>
            <a:off x="8604448" y="6453336"/>
            <a:ext cx="539552" cy="4046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Indietro o precedente 5">
            <a:hlinkClick r:id="" action="ppaction://hlinkshowjump?jump=previousslide" highlightClick="1"/>
          </p:cNvPr>
          <p:cNvSpPr/>
          <p:nvPr/>
        </p:nvSpPr>
        <p:spPr>
          <a:xfrm>
            <a:off x="0" y="6453336"/>
            <a:ext cx="539552" cy="404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Libreria nazionale di Francia 1989-1995</a:t>
            </a:r>
            <a:endParaRPr lang="it-IT" dirty="0"/>
          </a:p>
        </p:txBody>
      </p:sp>
      <p:sp>
        <p:nvSpPr>
          <p:cNvPr id="9" name="Segnaposto contenuto 8"/>
          <p:cNvSpPr>
            <a:spLocks noGrp="1"/>
          </p:cNvSpPr>
          <p:nvPr>
            <p:ph sz="quarter" idx="1"/>
          </p:nvPr>
        </p:nvSpPr>
        <p:spPr>
          <a:xfrm>
            <a:off x="0" y="1268760"/>
            <a:ext cx="5220072" cy="2664296"/>
          </a:xfrm>
        </p:spPr>
        <p:txBody>
          <a:bodyPr>
            <a:normAutofit fontScale="92500"/>
          </a:bodyPr>
          <a:lstStyle/>
          <a:p>
            <a:pPr fontAlgn="base"/>
            <a:endParaRPr lang="it-IT" sz="1800" dirty="0" smtClean="0"/>
          </a:p>
          <a:p>
            <a:pPr fontAlgn="base"/>
            <a:r>
              <a:rPr lang="it-IT" sz="1800" dirty="0" smtClean="0"/>
              <a:t>Il 14 luglio del 1988 il Presidente della repubblica francese Mitterand annunciò il suo proposito di costruire a Parigi la biblioteca più moderna del mondo.</a:t>
            </a:r>
          </a:p>
          <a:p>
            <a:pPr fontAlgn="base"/>
            <a:r>
              <a:rPr lang="it-IT" sz="1800" dirty="0" smtClean="0"/>
              <a:t>Il suo aspetto austero ed imponente si coniuga perfettamente con il contesto urbano in cui è ubicato.</a:t>
            </a:r>
          </a:p>
          <a:p>
            <a:pPr fontAlgn="base"/>
            <a:r>
              <a:rPr lang="it-IT" sz="1800" dirty="0" smtClean="0"/>
              <a:t>Il progetto si compone di 4 torre angolari alte 100m.</a:t>
            </a:r>
          </a:p>
        </p:txBody>
      </p:sp>
      <p:pic>
        <p:nvPicPr>
          <p:cNvPr id="4" name="Immagine 3" descr="perrault2.jpg"/>
          <p:cNvPicPr>
            <a:picLocks noChangeAspect="1"/>
          </p:cNvPicPr>
          <p:nvPr/>
        </p:nvPicPr>
        <p:blipFill>
          <a:blip r:embed="rId2" cstate="print"/>
          <a:stretch>
            <a:fillRect/>
          </a:stretch>
        </p:blipFill>
        <p:spPr>
          <a:xfrm>
            <a:off x="5148064" y="1556792"/>
            <a:ext cx="3995936" cy="2663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asellaDiTesto 4"/>
          <p:cNvSpPr txBox="1"/>
          <p:nvPr/>
        </p:nvSpPr>
        <p:spPr>
          <a:xfrm>
            <a:off x="4932040" y="4293096"/>
            <a:ext cx="4211960" cy="2031325"/>
          </a:xfrm>
          <a:prstGeom prst="rect">
            <a:avLst/>
          </a:prstGeom>
          <a:noFill/>
        </p:spPr>
        <p:txBody>
          <a:bodyPr wrap="square" rtlCol="0">
            <a:spAutoFit/>
          </a:bodyPr>
          <a:lstStyle/>
          <a:p>
            <a:pPr fontAlgn="base"/>
            <a:r>
              <a:rPr lang="it-IT" dirty="0" smtClean="0"/>
              <a:t>Si nota una perfetta integrazione dell'edificio con la natura circostante.</a:t>
            </a:r>
          </a:p>
          <a:p>
            <a:pPr fontAlgn="base"/>
            <a:endParaRPr lang="it-IT" dirty="0" smtClean="0"/>
          </a:p>
          <a:p>
            <a:pPr fontAlgn="base"/>
            <a:r>
              <a:rPr lang="it-IT" dirty="0" smtClean="0"/>
              <a:t>Perrault con quest'opera ha raggiunto la più pura espressione di architettura modernista: la costruzione riesce a stupire chiunque si fermi ad osservarla.</a:t>
            </a:r>
          </a:p>
        </p:txBody>
      </p:sp>
      <p:sp>
        <p:nvSpPr>
          <p:cNvPr id="6" name="Avanti o successivo 5">
            <a:hlinkClick r:id="" action="ppaction://hlinkshowjump?jump=nextslide" highlightClick="1"/>
          </p:cNvPr>
          <p:cNvSpPr/>
          <p:nvPr/>
        </p:nvSpPr>
        <p:spPr>
          <a:xfrm>
            <a:off x="8604448" y="6453336"/>
            <a:ext cx="539552" cy="4046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t>
            </a:r>
            <a:endParaRPr lang="it-IT" dirty="0"/>
          </a:p>
        </p:txBody>
      </p:sp>
      <p:pic>
        <p:nvPicPr>
          <p:cNvPr id="8" name="Immagine 7" descr="biblioteca-nazionale-francia.jpeg"/>
          <p:cNvPicPr>
            <a:picLocks noChangeAspect="1"/>
          </p:cNvPicPr>
          <p:nvPr/>
        </p:nvPicPr>
        <p:blipFill>
          <a:blip r:embed="rId3" cstate="print"/>
          <a:stretch>
            <a:fillRect/>
          </a:stretch>
        </p:blipFill>
        <p:spPr>
          <a:xfrm>
            <a:off x="0" y="4006483"/>
            <a:ext cx="4283968" cy="2851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Indietro o precedente 6">
            <a:hlinkClick r:id="" action="ppaction://hlinkshowjump?jump=previousslide" highlightClick="1"/>
          </p:cNvPr>
          <p:cNvSpPr/>
          <p:nvPr/>
        </p:nvSpPr>
        <p:spPr>
          <a:xfrm>
            <a:off x="0" y="6453336"/>
            <a:ext cx="539552" cy="404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velodromo-berlino5.jpg"/>
          <p:cNvPicPr>
            <a:picLocks noChangeAspect="1"/>
          </p:cNvPicPr>
          <p:nvPr/>
        </p:nvPicPr>
        <p:blipFill>
          <a:blip r:embed="rId2" cstate="print"/>
          <a:stretch>
            <a:fillRect/>
          </a:stretch>
        </p:blipFill>
        <p:spPr>
          <a:xfrm>
            <a:off x="0" y="4508486"/>
            <a:ext cx="3660626" cy="2349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olo 1"/>
          <p:cNvSpPr>
            <a:spLocks noGrp="1"/>
          </p:cNvSpPr>
          <p:nvPr>
            <p:ph type="title"/>
          </p:nvPr>
        </p:nvSpPr>
        <p:spPr>
          <a:xfrm>
            <a:off x="467544" y="152400"/>
            <a:ext cx="8208912" cy="972344"/>
          </a:xfrm>
        </p:spPr>
        <p:txBody>
          <a:bodyPr>
            <a:noAutofit/>
          </a:bodyPr>
          <a:lstStyle/>
          <a:p>
            <a:r>
              <a:rPr lang="it-IT" sz="3200" dirty="0" smtClean="0"/>
              <a:t>Pista ciclabile e piscina olimpica- Velodromo.</a:t>
            </a:r>
            <a:br>
              <a:rPr lang="it-IT" sz="3200" dirty="0" smtClean="0"/>
            </a:br>
            <a:r>
              <a:rPr lang="it-IT" sz="3200" dirty="0" smtClean="0"/>
              <a:t>Berlino,Germania. 1992-1999</a:t>
            </a:r>
            <a:endParaRPr lang="it-IT" sz="3200" dirty="0"/>
          </a:p>
        </p:txBody>
      </p:sp>
      <p:sp>
        <p:nvSpPr>
          <p:cNvPr id="5" name="Segnaposto contenuto 4"/>
          <p:cNvSpPr>
            <a:spLocks noGrp="1"/>
          </p:cNvSpPr>
          <p:nvPr>
            <p:ph sz="quarter" idx="1"/>
          </p:nvPr>
        </p:nvSpPr>
        <p:spPr>
          <a:xfrm>
            <a:off x="0" y="1556792"/>
            <a:ext cx="4644008" cy="2880320"/>
          </a:xfrm>
        </p:spPr>
        <p:txBody>
          <a:bodyPr>
            <a:normAutofit fontScale="92500" lnSpcReduction="10000"/>
          </a:bodyPr>
          <a:lstStyle/>
          <a:p>
            <a:pPr fontAlgn="base"/>
            <a:r>
              <a:rPr lang="it-IT" sz="2000" dirty="0" smtClean="0"/>
              <a:t>Il Velodromo di Berlino è una struttura polifunzionale.</a:t>
            </a:r>
          </a:p>
          <a:p>
            <a:pPr fontAlgn="base"/>
            <a:r>
              <a:rPr lang="it-IT" sz="2000" dirty="0" smtClean="0"/>
              <a:t>La costruzione del complesso ha richiesto l'impiego di ottomila tonnellate di acciaio.</a:t>
            </a:r>
          </a:p>
          <a:p>
            <a:pPr fontAlgn="base"/>
            <a:r>
              <a:rPr lang="it-IT" sz="2000" dirty="0" smtClean="0"/>
              <a:t>Quest'ultima è alta 4 metri ed è composta da travi reticolari, per un diametro di 142 metri. </a:t>
            </a:r>
          </a:p>
          <a:p>
            <a:pPr fontAlgn="base"/>
            <a:r>
              <a:rPr lang="it-IT" sz="2000" dirty="0" smtClean="0"/>
              <a:t>L'intera struttura è sostenuta da 16 pilastri in cemento armato.</a:t>
            </a:r>
          </a:p>
        </p:txBody>
      </p:sp>
      <p:pic>
        <p:nvPicPr>
          <p:cNvPr id="4" name="Immagine 3" descr="large_dpa_velodrome_6cc6f.jpg"/>
          <p:cNvPicPr>
            <a:picLocks noChangeAspect="1"/>
          </p:cNvPicPr>
          <p:nvPr/>
        </p:nvPicPr>
        <p:blipFill>
          <a:blip r:embed="rId3" cstate="print"/>
          <a:stretch>
            <a:fillRect/>
          </a:stretch>
        </p:blipFill>
        <p:spPr>
          <a:xfrm>
            <a:off x="4716016" y="1628800"/>
            <a:ext cx="4427984" cy="2951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asellaDiTesto 5"/>
          <p:cNvSpPr txBox="1"/>
          <p:nvPr/>
        </p:nvSpPr>
        <p:spPr>
          <a:xfrm>
            <a:off x="3635896" y="5301208"/>
            <a:ext cx="5328592" cy="1631216"/>
          </a:xfrm>
          <a:prstGeom prst="rect">
            <a:avLst/>
          </a:prstGeom>
          <a:noFill/>
        </p:spPr>
        <p:txBody>
          <a:bodyPr wrap="square" rtlCol="0">
            <a:spAutoFit/>
          </a:bodyPr>
          <a:lstStyle/>
          <a:p>
            <a:pPr fontAlgn="base"/>
            <a:endParaRPr lang="it-IT" sz="2000" dirty="0" smtClean="0"/>
          </a:p>
          <a:p>
            <a:pPr fontAlgn="base"/>
            <a:r>
              <a:rPr lang="it-IT" sz="2000" dirty="0" smtClean="0"/>
              <a:t>Questo "disco" lucente lascia entrare lateralmente la luce naturale e costituisce, al contempo, l'aspetto più particolare e caratterizzante dell'intero complesso. </a:t>
            </a:r>
            <a:endParaRPr lang="it-IT" sz="2000" dirty="0"/>
          </a:p>
        </p:txBody>
      </p:sp>
      <p:sp>
        <p:nvSpPr>
          <p:cNvPr id="7" name="Avanti o successivo 6">
            <a:hlinkClick r:id="" action="ppaction://hlinkshowjump?jump=nextslide" highlightClick="1"/>
          </p:cNvPr>
          <p:cNvSpPr/>
          <p:nvPr/>
        </p:nvSpPr>
        <p:spPr>
          <a:xfrm>
            <a:off x="8604448" y="6453336"/>
            <a:ext cx="539552" cy="4046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Indietro o precedente 7">
            <a:hlinkClick r:id="" action="ppaction://hlinkshowjump?jump=previousslide" highlightClick="1"/>
          </p:cNvPr>
          <p:cNvSpPr/>
          <p:nvPr/>
        </p:nvSpPr>
        <p:spPr>
          <a:xfrm>
            <a:off x="0" y="6453336"/>
            <a:ext cx="539552" cy="404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4572000" y="4581128"/>
            <a:ext cx="4572000" cy="923330"/>
          </a:xfrm>
          <a:prstGeom prst="rect">
            <a:avLst/>
          </a:prstGeom>
        </p:spPr>
        <p:txBody>
          <a:bodyPr wrap="square">
            <a:spAutoFit/>
          </a:bodyPr>
          <a:lstStyle/>
          <a:p>
            <a:pPr fontAlgn="base"/>
            <a:r>
              <a:rPr lang="it-IT" dirty="0" smtClean="0"/>
              <a:t>Il complesso sportivo è stato realizzato su una collinetta il cui livello ha consentito di evitare la falda d'acqua.</a:t>
            </a:r>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28600"/>
            <a:ext cx="9144000" cy="990600"/>
          </a:xfrm>
        </p:spPr>
        <p:txBody>
          <a:bodyPr>
            <a:noAutofit/>
          </a:bodyPr>
          <a:lstStyle/>
          <a:p>
            <a:r>
              <a:rPr lang="it-IT" sz="3200" dirty="0" smtClean="0"/>
              <a:t>Estensione della Corte di giustizia europea</a:t>
            </a:r>
            <a:br>
              <a:rPr lang="it-IT" sz="3200" dirty="0" smtClean="0"/>
            </a:br>
            <a:r>
              <a:rPr lang="it-IT" sz="3200" dirty="0" smtClean="0"/>
              <a:t>Lussemburgo. 1996-2008</a:t>
            </a:r>
            <a:endParaRPr lang="it-IT" sz="3200" dirty="0"/>
          </a:p>
        </p:txBody>
      </p:sp>
      <p:sp>
        <p:nvSpPr>
          <p:cNvPr id="5" name="Segnaposto contenuto 4"/>
          <p:cNvSpPr>
            <a:spLocks noGrp="1"/>
          </p:cNvSpPr>
          <p:nvPr>
            <p:ph sz="quarter" idx="1"/>
          </p:nvPr>
        </p:nvSpPr>
        <p:spPr>
          <a:xfrm>
            <a:off x="-396552" y="1556792"/>
            <a:ext cx="6768752" cy="3933056"/>
          </a:xfrm>
        </p:spPr>
        <p:txBody>
          <a:bodyPr>
            <a:noAutofit/>
          </a:bodyPr>
          <a:lstStyle/>
          <a:p>
            <a:pPr>
              <a:buNone/>
            </a:pPr>
            <a:r>
              <a:rPr lang="it-IT" sz="2000" dirty="0" smtClean="0"/>
              <a:t>	Dominique Perrault ha vinto il concorso per l’ampliamento della Corte di giustizia della Comunità Europea.</a:t>
            </a:r>
          </a:p>
          <a:p>
            <a:pPr>
              <a:buNone/>
            </a:pPr>
            <a:endParaRPr lang="it-IT" sz="2000" dirty="0" smtClean="0"/>
          </a:p>
          <a:p>
            <a:pPr>
              <a:buNone/>
            </a:pPr>
            <a:r>
              <a:rPr lang="it-IT" sz="2000" dirty="0" smtClean="0"/>
              <a:t>	Il progetto, prevede la ristrutturazione del palazzo esistente e la rimozione di tutto l’amianto presente nella costruzione, oltre all’ampliamento degli spazi pubblici.</a:t>
            </a:r>
          </a:p>
        </p:txBody>
      </p:sp>
      <p:pic>
        <p:nvPicPr>
          <p:cNvPr id="4" name="Immagine 3" descr="CourtofJustice.jpg"/>
          <p:cNvPicPr>
            <a:picLocks noChangeAspect="1"/>
          </p:cNvPicPr>
          <p:nvPr/>
        </p:nvPicPr>
        <p:blipFill>
          <a:blip r:embed="rId2" cstate="print"/>
          <a:stretch>
            <a:fillRect/>
          </a:stretch>
        </p:blipFill>
        <p:spPr>
          <a:xfrm>
            <a:off x="6444208" y="1556792"/>
            <a:ext cx="2699792" cy="4042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vanti o successivo 5">
            <a:hlinkClick r:id="" action="ppaction://hlinkshowjump?jump=nextslide" highlightClick="1"/>
          </p:cNvPr>
          <p:cNvSpPr/>
          <p:nvPr/>
        </p:nvSpPr>
        <p:spPr>
          <a:xfrm>
            <a:off x="8604448" y="6453336"/>
            <a:ext cx="539552" cy="4046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50bde16722e7b9ba6c00000b_5115194622e7b9797d00001a.jpg"/>
          <p:cNvPicPr>
            <a:picLocks noChangeAspect="1"/>
          </p:cNvPicPr>
          <p:nvPr/>
        </p:nvPicPr>
        <p:blipFill>
          <a:blip r:embed="rId3" cstate="print"/>
          <a:stretch>
            <a:fillRect/>
          </a:stretch>
        </p:blipFill>
        <p:spPr>
          <a:xfrm>
            <a:off x="755576" y="4149080"/>
            <a:ext cx="3762389" cy="2708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Indietro o precedente 6">
            <a:hlinkClick r:id="" action="ppaction://hlinkshowjump?jump=previousslide" highlightClick="1"/>
          </p:cNvPr>
          <p:cNvSpPr/>
          <p:nvPr/>
        </p:nvSpPr>
        <p:spPr>
          <a:xfrm>
            <a:off x="0" y="6453336"/>
            <a:ext cx="539552" cy="404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dietro o precedente 8">
            <a:hlinkClick r:id="" action="ppaction://hlinkshowjump?jump=previousslide" highlightClick="1"/>
          </p:cNvPr>
          <p:cNvSpPr/>
          <p:nvPr/>
        </p:nvSpPr>
        <p:spPr>
          <a:xfrm>
            <a:off x="0" y="6453336"/>
            <a:ext cx="539552" cy="404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noAutofit/>
          </a:bodyPr>
          <a:lstStyle/>
          <a:p>
            <a:r>
              <a:rPr lang="it-IT" sz="3200" dirty="0" smtClean="0"/>
              <a:t>Centro di tennis olimpico. Madrid, Spagna.</a:t>
            </a:r>
            <a:br>
              <a:rPr lang="it-IT" sz="3200" dirty="0" smtClean="0"/>
            </a:br>
            <a:r>
              <a:rPr lang="it-IT" sz="3200" dirty="0" smtClean="0"/>
              <a:t> 2002-2009</a:t>
            </a:r>
            <a:endParaRPr lang="it-IT" sz="3200" dirty="0"/>
          </a:p>
        </p:txBody>
      </p:sp>
      <p:sp>
        <p:nvSpPr>
          <p:cNvPr id="5" name="Segnaposto contenuto 4"/>
          <p:cNvSpPr>
            <a:spLocks noGrp="1"/>
          </p:cNvSpPr>
          <p:nvPr>
            <p:ph sz="quarter" idx="1"/>
          </p:nvPr>
        </p:nvSpPr>
        <p:spPr>
          <a:xfrm>
            <a:off x="0" y="1556792"/>
            <a:ext cx="4716016" cy="2160240"/>
          </a:xfrm>
        </p:spPr>
        <p:txBody>
          <a:bodyPr>
            <a:noAutofit/>
          </a:bodyPr>
          <a:lstStyle/>
          <a:p>
            <a:r>
              <a:rPr lang="it-IT" sz="1800" dirty="0" smtClean="0"/>
              <a:t>Il Centro di Tennis Olimpico ospita dal 2009 uno dei tornei più prestigiosi sulla terra: il Madrid Tennis Open. </a:t>
            </a:r>
          </a:p>
          <a:p>
            <a:r>
              <a:rPr lang="it-IT" sz="1800" dirty="0" smtClean="0"/>
              <a:t>Le aree edificate, in acciaio, alluminio, cemento e vetro, sono organizzati attorno a un vasto lago artificiale in un sistema di passerelle apre numerosi sentieri. </a:t>
            </a:r>
          </a:p>
        </p:txBody>
      </p:sp>
      <p:pic>
        <p:nvPicPr>
          <p:cNvPr id="7" name="Immagine 6" descr="centrotennis.jpg"/>
          <p:cNvPicPr>
            <a:picLocks noChangeAspect="1"/>
          </p:cNvPicPr>
          <p:nvPr/>
        </p:nvPicPr>
        <p:blipFill>
          <a:blip r:embed="rId2" cstate="print"/>
          <a:stretch>
            <a:fillRect/>
          </a:stretch>
        </p:blipFill>
        <p:spPr>
          <a:xfrm>
            <a:off x="4758550" y="1700808"/>
            <a:ext cx="4385450" cy="25922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Immagine 7" descr="large_cot_0909_ext_gf_16_e9dfa.jpg"/>
          <p:cNvPicPr>
            <a:picLocks noChangeAspect="1"/>
          </p:cNvPicPr>
          <p:nvPr/>
        </p:nvPicPr>
        <p:blipFill>
          <a:blip r:embed="rId3" cstate="print"/>
          <a:stretch>
            <a:fillRect/>
          </a:stretch>
        </p:blipFill>
        <p:spPr>
          <a:xfrm>
            <a:off x="0" y="3717032"/>
            <a:ext cx="4711454" cy="31409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Avanti o successivo 5">
            <a:hlinkClick r:id="" action="ppaction://hlinkshowjump?jump=nextslide" highlightClick="1"/>
          </p:cNvPr>
          <p:cNvSpPr/>
          <p:nvPr/>
        </p:nvSpPr>
        <p:spPr>
          <a:xfrm>
            <a:off x="8604448" y="6453336"/>
            <a:ext cx="539552" cy="4046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4932040" y="4725144"/>
            <a:ext cx="4032448" cy="1477328"/>
          </a:xfrm>
          <a:prstGeom prst="rect">
            <a:avLst/>
          </a:prstGeom>
          <a:noFill/>
        </p:spPr>
        <p:txBody>
          <a:bodyPr wrap="square" rtlCol="0">
            <a:spAutoFit/>
          </a:bodyPr>
          <a:lstStyle/>
          <a:p>
            <a:r>
              <a:rPr lang="it-IT" dirty="0" smtClean="0"/>
              <a:t>Il nuovo punto di riferimento è dotato di un grande parco, al di sopra del livello dell'acqua, permettendo così di essere uno spazio pubblico per essere utilizzato da pedoni giorno o di notte.</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Torre Fukoku. Osaka, Giappone.</a:t>
            </a:r>
            <a:br>
              <a:rPr lang="it-IT" sz="3200" dirty="0" smtClean="0"/>
            </a:br>
            <a:r>
              <a:rPr lang="it-IT" sz="3200" dirty="0" smtClean="0"/>
              <a:t>2007-2010</a:t>
            </a:r>
            <a:endParaRPr lang="it-IT" sz="3200" dirty="0"/>
          </a:p>
        </p:txBody>
      </p:sp>
      <p:sp>
        <p:nvSpPr>
          <p:cNvPr id="5" name="Segnaposto contenuto 4"/>
          <p:cNvSpPr>
            <a:spLocks noGrp="1"/>
          </p:cNvSpPr>
          <p:nvPr>
            <p:ph sz="quarter" idx="1"/>
          </p:nvPr>
        </p:nvSpPr>
        <p:spPr>
          <a:xfrm>
            <a:off x="0" y="4509120"/>
            <a:ext cx="6444208" cy="2348880"/>
          </a:xfrm>
        </p:spPr>
        <p:txBody>
          <a:bodyPr>
            <a:normAutofit fontScale="32500" lnSpcReduction="20000"/>
          </a:bodyPr>
          <a:lstStyle/>
          <a:p>
            <a:r>
              <a:rPr lang="it-IT" sz="5500" dirty="0" smtClean="0"/>
              <a:t>Non è così facile pensare a un albero guardando l’ultima architettura di Dominique Perrault, una torre tutta di vetro che svetta sul tessuto urbano di edifici in cemento armato nel centro di Osaka. </a:t>
            </a:r>
          </a:p>
          <a:p>
            <a:r>
              <a:rPr lang="it-IT" sz="5500" dirty="0" smtClean="0"/>
              <a:t>Completata nell’ottobre 2010, la torre comprende 43.040 mq.</a:t>
            </a:r>
          </a:p>
          <a:p>
            <a:r>
              <a:rPr lang="it-IT" sz="5500" dirty="0" smtClean="0"/>
              <a:t>L’architetto Perrault lo definisce l’albero di Fukoku.</a:t>
            </a:r>
          </a:p>
          <a:p>
            <a:r>
              <a:rPr lang="it-IT" sz="5500" dirty="0" smtClean="0"/>
              <a:t>La firma d</a:t>
            </a:r>
            <a:r>
              <a:rPr lang="it-IT" sz="5500" b="1" dirty="0" smtClean="0"/>
              <a:t>i </a:t>
            </a:r>
            <a:r>
              <a:rPr lang="it-IT" sz="5500" dirty="0" smtClean="0"/>
              <a:t>Perrault si riconosce infine nella dominante griglia metallica a sostegno della superficie vetrata.</a:t>
            </a:r>
          </a:p>
          <a:p>
            <a:endParaRPr lang="it-IT" dirty="0"/>
          </a:p>
        </p:txBody>
      </p:sp>
      <p:sp>
        <p:nvSpPr>
          <p:cNvPr id="7" name="Indietro o precedente 6">
            <a:hlinkClick r:id="" action="ppaction://hlinkshowjump?jump=previousslide" highlightClick="1"/>
          </p:cNvPr>
          <p:cNvSpPr/>
          <p:nvPr/>
        </p:nvSpPr>
        <p:spPr>
          <a:xfrm>
            <a:off x="0" y="6453336"/>
            <a:ext cx="539552" cy="404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1333567629-mainimage2010-tour-fukoku-daici-ano-003-922x1000.jpg"/>
          <p:cNvPicPr>
            <a:picLocks noChangeAspect="1"/>
          </p:cNvPicPr>
          <p:nvPr/>
        </p:nvPicPr>
        <p:blipFill>
          <a:blip r:embed="rId2" cstate="print"/>
          <a:srcRect l="36078" r="21285"/>
          <a:stretch>
            <a:fillRect/>
          </a:stretch>
        </p:blipFill>
        <p:spPr>
          <a:xfrm>
            <a:off x="6444208" y="-9697"/>
            <a:ext cx="2699792" cy="6867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magine 8" descr="1335141931_1333567638_2010_tour_fukoku_daici_ano_008.jpg"/>
          <p:cNvPicPr>
            <a:picLocks noChangeAspect="1"/>
          </p:cNvPicPr>
          <p:nvPr/>
        </p:nvPicPr>
        <p:blipFill>
          <a:blip r:embed="rId3" cstate="print"/>
          <a:stretch>
            <a:fillRect/>
          </a:stretch>
        </p:blipFill>
        <p:spPr>
          <a:xfrm>
            <a:off x="0" y="1628800"/>
            <a:ext cx="4139952" cy="2759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vanti o successivo 5">
            <a:hlinkClick r:id="" action="ppaction://hlinkshowjump?jump=nextslide" highlightClick="1"/>
          </p:cNvPr>
          <p:cNvSpPr/>
          <p:nvPr/>
        </p:nvSpPr>
        <p:spPr>
          <a:xfrm>
            <a:off x="8604448" y="6453336"/>
            <a:ext cx="539552" cy="4046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ages.jpg"/>
          <p:cNvPicPr>
            <a:picLocks noChangeAspect="1"/>
          </p:cNvPicPr>
          <p:nvPr/>
        </p:nvPicPr>
        <p:blipFill>
          <a:blip r:embed="rId2" cstate="print"/>
          <a:stretch>
            <a:fillRect/>
          </a:stretch>
        </p:blipFill>
        <p:spPr>
          <a:xfrm>
            <a:off x="0" y="1556792"/>
            <a:ext cx="4067944" cy="2707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olo 1"/>
          <p:cNvSpPr>
            <a:spLocks noGrp="1"/>
          </p:cNvSpPr>
          <p:nvPr>
            <p:ph type="title"/>
          </p:nvPr>
        </p:nvSpPr>
        <p:spPr/>
        <p:txBody>
          <a:bodyPr>
            <a:noAutofit/>
          </a:bodyPr>
          <a:lstStyle/>
          <a:p>
            <a:r>
              <a:rPr lang="it-IT" sz="3600" dirty="0" smtClean="0"/>
              <a:t>Università femminile Ewha. Seoul ,Corea. 2004-2008</a:t>
            </a:r>
            <a:endParaRPr lang="it-IT" sz="3600" dirty="0"/>
          </a:p>
        </p:txBody>
      </p:sp>
      <p:sp>
        <p:nvSpPr>
          <p:cNvPr id="4" name="Segnaposto contenuto 3"/>
          <p:cNvSpPr>
            <a:spLocks noGrp="1"/>
          </p:cNvSpPr>
          <p:nvPr>
            <p:ph sz="quarter" idx="1"/>
          </p:nvPr>
        </p:nvSpPr>
        <p:spPr>
          <a:xfrm>
            <a:off x="4067944" y="1628800"/>
            <a:ext cx="5076056" cy="2088232"/>
          </a:xfrm>
        </p:spPr>
        <p:txBody>
          <a:bodyPr>
            <a:normAutofit fontScale="25000" lnSpcReduction="20000"/>
          </a:bodyPr>
          <a:lstStyle/>
          <a:p>
            <a:pPr fontAlgn="base"/>
            <a:r>
              <a:rPr lang="it-IT" sz="8000" dirty="0" smtClean="0"/>
              <a:t>Dominique Perrault affronta gran parte dei temi fondamentali della progettazione, traducendoli in un’opera dall’esito formale stupefacente. </a:t>
            </a:r>
          </a:p>
          <a:p>
            <a:pPr fontAlgn="base"/>
            <a:r>
              <a:rPr lang="it-IT" sz="8000" dirty="0" smtClean="0"/>
              <a:t>L’architetto francese orienta la sua architettura lungo una linea retta e decisa che taglia al centro una collina artificiale.</a:t>
            </a:r>
          </a:p>
        </p:txBody>
      </p:sp>
      <p:pic>
        <p:nvPicPr>
          <p:cNvPr id="5" name="Immagine 4" descr="University-campus-Dominique-Perrault-7.jpg"/>
          <p:cNvPicPr>
            <a:picLocks noChangeAspect="1"/>
          </p:cNvPicPr>
          <p:nvPr/>
        </p:nvPicPr>
        <p:blipFill>
          <a:blip r:embed="rId3" cstate="print"/>
          <a:stretch>
            <a:fillRect/>
          </a:stretch>
        </p:blipFill>
        <p:spPr>
          <a:xfrm>
            <a:off x="4860032" y="4000627"/>
            <a:ext cx="4283968" cy="2857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asellaDiTesto 5"/>
          <p:cNvSpPr txBox="1"/>
          <p:nvPr/>
        </p:nvSpPr>
        <p:spPr>
          <a:xfrm>
            <a:off x="0" y="4077072"/>
            <a:ext cx="4499992" cy="2585323"/>
          </a:xfrm>
          <a:prstGeom prst="rect">
            <a:avLst/>
          </a:prstGeom>
          <a:noFill/>
        </p:spPr>
        <p:txBody>
          <a:bodyPr wrap="square" rtlCol="0">
            <a:spAutoFit/>
          </a:bodyPr>
          <a:lstStyle/>
          <a:p>
            <a:endParaRPr lang="it-IT" dirty="0" smtClean="0"/>
          </a:p>
          <a:p>
            <a:r>
              <a:rPr lang="it-IT" dirty="0" smtClean="0"/>
              <a:t>Le immense vetrate di facciata, aperte sulla piazza, sopperiscono al bisogno di illuminazione sui piani adibiti alle attività comuni.</a:t>
            </a:r>
          </a:p>
          <a:p>
            <a:r>
              <a:rPr lang="it-IT" dirty="0" smtClean="0"/>
              <a:t>La copertura verde e il parziale interramento, isolano il complesso dal frastuono cittadino, assicurando il globale comfort all’interno degli 	ambienti.</a:t>
            </a:r>
            <a:endParaRPr lang="it-IT" dirty="0"/>
          </a:p>
        </p:txBody>
      </p:sp>
      <p:sp>
        <p:nvSpPr>
          <p:cNvPr id="7" name="Avanti o successivo 6">
            <a:hlinkClick r:id="" action="ppaction://hlinkshowjump?jump=nextslide" highlightClick="1"/>
          </p:cNvPr>
          <p:cNvSpPr/>
          <p:nvPr/>
        </p:nvSpPr>
        <p:spPr>
          <a:xfrm>
            <a:off x="8604448" y="6453336"/>
            <a:ext cx="539552" cy="4046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Indietro o precedente 7">
            <a:hlinkClick r:id="" action="ppaction://hlinkshowjump?jump=previousslide" highlightClick="1"/>
          </p:cNvPr>
          <p:cNvSpPr/>
          <p:nvPr/>
        </p:nvSpPr>
        <p:spPr>
          <a:xfrm>
            <a:off x="0" y="6453336"/>
            <a:ext cx="539552" cy="404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Stazione Garibaldi. Napoli, Italia. 2004-2013</a:t>
            </a:r>
            <a:endParaRPr lang="it-IT" sz="3200" dirty="0"/>
          </a:p>
        </p:txBody>
      </p:sp>
      <p:sp>
        <p:nvSpPr>
          <p:cNvPr id="5" name="Segnaposto contenuto 4"/>
          <p:cNvSpPr>
            <a:spLocks noGrp="1"/>
          </p:cNvSpPr>
          <p:nvPr>
            <p:ph sz="quarter" idx="1"/>
          </p:nvPr>
        </p:nvSpPr>
        <p:spPr>
          <a:xfrm>
            <a:off x="0" y="1556792"/>
            <a:ext cx="4427984" cy="2664296"/>
          </a:xfrm>
        </p:spPr>
        <p:txBody>
          <a:bodyPr>
            <a:normAutofit fontScale="62500" lnSpcReduction="20000"/>
          </a:bodyPr>
          <a:lstStyle/>
          <a:p>
            <a:pPr fontAlgn="base"/>
            <a:r>
              <a:rPr lang="it-IT" dirty="0" smtClean="0"/>
              <a:t>La stazione si sviluppa a partire da un ambiente sotterraneo sopra il quale sono sospese le coperture in vetro, mentre una pensilina gigante, formata da alberature d’acciaio con fronde in tessuto, si fonda nel sotterraneo per poi estendersi come una compatta foresta in superficie. </a:t>
            </a:r>
          </a:p>
          <a:p>
            <a:pPr fontAlgn="base"/>
            <a:r>
              <a:rPr lang="it-IT" dirty="0" smtClean="0"/>
              <a:t>Il progetto opera per suddivisioni, creando una pluralità di luoghi, di modo che si moltiplichino le possibilità d’uso e l’urbanità dell’ambiente. </a:t>
            </a:r>
          </a:p>
        </p:txBody>
      </p:sp>
      <p:pic>
        <p:nvPicPr>
          <p:cNvPr id="4" name="Immagine 3" descr="qqo6eg.jpg"/>
          <p:cNvPicPr>
            <a:picLocks noChangeAspect="1"/>
          </p:cNvPicPr>
          <p:nvPr/>
        </p:nvPicPr>
        <p:blipFill>
          <a:blip r:embed="rId2" cstate="print"/>
          <a:stretch>
            <a:fillRect/>
          </a:stretch>
        </p:blipFill>
        <p:spPr>
          <a:xfrm>
            <a:off x="4496580" y="2060848"/>
            <a:ext cx="4647420"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Avanti o successivo 5">
            <a:hlinkClick r:id="" action="ppaction://hlinkshowjump?jump=nextslide" highlightClick="1"/>
          </p:cNvPr>
          <p:cNvSpPr/>
          <p:nvPr/>
        </p:nvSpPr>
        <p:spPr>
          <a:xfrm>
            <a:off x="8604448" y="6453336"/>
            <a:ext cx="539552" cy="40466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Indietro o precedente 6">
            <a:hlinkClick r:id="" action="ppaction://hlinkshowjump?jump=previousslide" highlightClick="1"/>
          </p:cNvPr>
          <p:cNvSpPr/>
          <p:nvPr/>
        </p:nvSpPr>
        <p:spPr>
          <a:xfrm>
            <a:off x="0" y="6453336"/>
            <a:ext cx="539552" cy="4046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4607496" y="5380672"/>
            <a:ext cx="4536504" cy="1477328"/>
          </a:xfrm>
          <a:prstGeom prst="rect">
            <a:avLst/>
          </a:prstGeom>
          <a:noFill/>
        </p:spPr>
        <p:txBody>
          <a:bodyPr wrap="square" rtlCol="0">
            <a:spAutoFit/>
          </a:bodyPr>
          <a:lstStyle/>
          <a:p>
            <a:pPr fontAlgn="base"/>
            <a:r>
              <a:rPr lang="it-IT" dirty="0" smtClean="0"/>
              <a:t>La stazione Garibaldi non è quindi la semplice “bocca” della metropolitana, ma uno spazio animato che si estende, si allunga e scioglie per mettere in contatto e in tensione gli elementi presenti sulla piazza.</a:t>
            </a:r>
            <a:endParaRPr lang="it-IT" dirty="0"/>
          </a:p>
        </p:txBody>
      </p:sp>
      <p:pic>
        <p:nvPicPr>
          <p:cNvPr id="9" name="Immagine 8" descr="MN_stazione_Garibaldi22_wwwduegieditriceit.jpg"/>
          <p:cNvPicPr>
            <a:picLocks noChangeAspect="1"/>
          </p:cNvPicPr>
          <p:nvPr/>
        </p:nvPicPr>
        <p:blipFill>
          <a:blip r:embed="rId3" cstate="print"/>
          <a:stretch>
            <a:fillRect/>
          </a:stretch>
        </p:blipFill>
        <p:spPr>
          <a:xfrm>
            <a:off x="0" y="4099759"/>
            <a:ext cx="4139952" cy="2758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Personalizzato 1">
      <a:dk1>
        <a:sysClr val="windowText" lastClr="000000"/>
      </a:dk1>
      <a:lt1>
        <a:srgbClr val="90C6F6"/>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883</Words>
  <Application>Microsoft Office PowerPoint</Application>
  <PresentationFormat>Presentazione su schermo (4:3)</PresentationFormat>
  <Paragraphs>62</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Luna</vt:lpstr>
      <vt:lpstr>Dominique Perrault</vt:lpstr>
      <vt:lpstr>Biografia</vt:lpstr>
      <vt:lpstr>Libreria nazionale di Francia 1989-1995</vt:lpstr>
      <vt:lpstr>Pista ciclabile e piscina olimpica- Velodromo. Berlino,Germania. 1992-1999</vt:lpstr>
      <vt:lpstr>Estensione della Corte di giustizia europea Lussemburgo. 1996-2008</vt:lpstr>
      <vt:lpstr>Centro di tennis olimpico. Madrid, Spagna.  2002-2009</vt:lpstr>
      <vt:lpstr>Torre Fukoku. Osaka, Giappone. 2007-2010</vt:lpstr>
      <vt:lpstr>Università femminile Ewha. Seoul ,Corea. 2004-2008</vt:lpstr>
      <vt:lpstr>Stazione Garibaldi. Napoli, Italia. 2004-2013</vt:lpstr>
      <vt:lpstr>Vienna DC Towers , Austria. 2004-2016</vt:lpstr>
      <vt:lpstr>Grande Teatro d’Albi. Albi, Francia. 2009-2014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Dominique Perrault</dc:title>
  <dc:creator>PC</dc:creator>
  <cp:lastModifiedBy>PC</cp:lastModifiedBy>
  <cp:revision>65</cp:revision>
  <dcterms:created xsi:type="dcterms:W3CDTF">2015-01-20T20:31:28Z</dcterms:created>
  <dcterms:modified xsi:type="dcterms:W3CDTF">2015-03-07T19:02:26Z</dcterms:modified>
</cp:coreProperties>
</file>